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A0AFD-A259-B847-82AB-36DB43EA7F67}" type="datetimeFigureOut">
              <a:rPr lang="en-US" smtClean="0"/>
              <a:t>23.03.15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B64D6-9100-D745-A941-E5797C7DD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0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207A7-0809-164D-A17E-9A879E84B8FD}" type="datetimeFigureOut">
              <a:rPr lang="en-US" smtClean="0"/>
              <a:t>23.03.15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AFF31-51D6-F547-97B2-8C695AE0B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668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CD80-2D0E-AA49-BCFC-507CC8912AD9}" type="datetime4">
              <a:rPr lang="nb-NO" smtClean="0"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2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3B9A8-44B3-2A4C-9ECF-F70357870956}" type="datetime4">
              <a:rPr lang="nb-NO" smtClean="0"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8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1B8-2B12-1046-82C7-DE68F6524B71}" type="datetime4">
              <a:rPr lang="nb-NO" smtClean="0"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E1A-996F-4E4F-BE65-1B9D4C51640D}" type="datetime4">
              <a:rPr lang="nb-NO" smtClean="0"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5AE0D-7B0F-E444-9867-F5E417A46826}" type="datetime4">
              <a:rPr lang="nb-NO" smtClean="0"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5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BF7-60D2-744C-8026-771171B1CE9B}" type="datetime4">
              <a:rPr lang="nb-NO" smtClean="0"/>
              <a:t>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7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E5A41-637C-B240-AF42-442CBCB243F6}" type="datetime4">
              <a:rPr lang="nb-NO" smtClean="0"/>
              <a:t>March 23,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5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C6D6-8B2F-5546-93FA-FBE01BBAE810}" type="datetime4">
              <a:rPr lang="nb-NO" smtClean="0"/>
              <a:t>March 23,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1A7AC-2FFB-124C-A277-C936DE4E1822}" type="datetime4">
              <a:rPr lang="nb-NO" smtClean="0"/>
              <a:t>March 23,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6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DAE6-4665-AF4B-81B6-F79B9534E22C}" type="datetime4">
              <a:rPr lang="nb-NO" smtClean="0"/>
              <a:t>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7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283F-453D-7343-AF16-FBD119F3D102}" type="datetime4">
              <a:rPr lang="nb-NO" smtClean="0"/>
              <a:t>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0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B20D-F607-2340-A9E3-AB45353BAB83}" type="datetime4">
              <a:rPr lang="nb-NO" smtClean="0"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CloudScale, Gunnar Brataas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DDAAD-9967-E04A-9D82-82214B17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3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uppierung 182"/>
          <p:cNvGrpSpPr/>
          <p:nvPr/>
        </p:nvGrpSpPr>
        <p:grpSpPr>
          <a:xfrm>
            <a:off x="251520" y="3501008"/>
            <a:ext cx="8640960" cy="2304256"/>
            <a:chOff x="251520" y="3501008"/>
            <a:chExt cx="8640960" cy="2304256"/>
          </a:xfrm>
        </p:grpSpPr>
        <p:sp>
          <p:nvSpPr>
            <p:cNvPr id="138" name="Abgerundetes Rechteck 137"/>
            <p:cNvSpPr/>
            <p:nvPr/>
          </p:nvSpPr>
          <p:spPr>
            <a:xfrm>
              <a:off x="251520" y="3501008"/>
              <a:ext cx="8640960" cy="1728192"/>
            </a:xfrm>
            <a:prstGeom prst="roundRect">
              <a:avLst/>
            </a:prstGeom>
            <a:solidFill>
              <a:srgbClr val="A0C8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9" name="Title 1"/>
            <p:cNvSpPr txBox="1">
              <a:spLocks/>
            </p:cNvSpPr>
            <p:nvPr/>
          </p:nvSpPr>
          <p:spPr bwMode="auto">
            <a:xfrm>
              <a:off x="251520" y="5157192"/>
              <a:ext cx="8640960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endParaRPr lang="sl-SI" sz="3600" b="1" dirty="0">
                <a:solidFill>
                  <a:srgbClr val="507294"/>
                </a:solidFill>
                <a:ea typeface="Calibri"/>
                <a:cs typeface="Calibri"/>
              </a:endParaRPr>
            </a:p>
          </p:txBody>
        </p:sp>
      </p:grpSp>
      <p:grpSp>
        <p:nvGrpSpPr>
          <p:cNvPr id="128" name="Gruppieren 1"/>
          <p:cNvGrpSpPr>
            <a:grpSpLocks/>
          </p:cNvGrpSpPr>
          <p:nvPr/>
        </p:nvGrpSpPr>
        <p:grpSpPr bwMode="auto">
          <a:xfrm>
            <a:off x="317645" y="3573016"/>
            <a:ext cx="1314013" cy="1091794"/>
            <a:chOff x="29867" y="3573016"/>
            <a:chExt cx="1314273" cy="1092433"/>
          </a:xfrm>
        </p:grpSpPr>
        <p:pic>
          <p:nvPicPr>
            <p:cNvPr id="129" name="Grafik 9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9907" y="3573016"/>
              <a:ext cx="804233" cy="804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0" name="Grafik 9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9867" y="3861215"/>
              <a:ext cx="804233" cy="804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1" name="Grafik 9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840" y="3717116"/>
              <a:ext cx="804233" cy="804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uppieren 65"/>
          <p:cNvGrpSpPr>
            <a:grpSpLocks/>
          </p:cNvGrpSpPr>
          <p:nvPr/>
        </p:nvGrpSpPr>
        <p:grpSpPr bwMode="auto">
          <a:xfrm>
            <a:off x="5436096" y="3717032"/>
            <a:ext cx="1060450" cy="654050"/>
            <a:chOff x="3688268" y="3639980"/>
            <a:chExt cx="1060464" cy="654219"/>
          </a:xfrm>
        </p:grpSpPr>
        <p:grpSp>
          <p:nvGrpSpPr>
            <p:cNvPr id="10" name="Gruppieren 150"/>
            <p:cNvGrpSpPr>
              <a:grpSpLocks/>
            </p:cNvGrpSpPr>
            <p:nvPr/>
          </p:nvGrpSpPr>
          <p:grpSpPr bwMode="auto">
            <a:xfrm>
              <a:off x="3688268" y="3639980"/>
              <a:ext cx="1060464" cy="545194"/>
              <a:chOff x="2202939" y="3378258"/>
              <a:chExt cx="1060464" cy="545194"/>
            </a:xfrm>
          </p:grpSpPr>
          <p:sp>
            <p:nvSpPr>
              <p:cNvPr id="14" name="Abgerundetes Rechteck 13"/>
              <p:cNvSpPr/>
              <p:nvPr/>
            </p:nvSpPr>
            <p:spPr>
              <a:xfrm>
                <a:off x="2202939" y="3378258"/>
                <a:ext cx="1060464" cy="544653"/>
              </a:xfrm>
              <a:prstGeom prst="roundRect">
                <a:avLst/>
              </a:prstGeom>
              <a:gradFill flip="none" rotWithShape="1">
                <a:gsLst>
                  <a:gs pos="0">
                    <a:srgbClr val="FEFEFE"/>
                  </a:gs>
                  <a:gs pos="100000">
                    <a:srgbClr val="EBEBEC"/>
                  </a:gs>
                </a:gsLst>
                <a:lin ang="10800000" scaled="1"/>
                <a:tileRect/>
              </a:gradFill>
              <a:ln w="6350">
                <a:solidFill>
                  <a:srgbClr val="8081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Abgerundetes Rechteck 14"/>
              <p:cNvSpPr/>
              <p:nvPr/>
            </p:nvSpPr>
            <p:spPr>
              <a:xfrm>
                <a:off x="3061787" y="3424307"/>
                <a:ext cx="144465" cy="120681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Abgerundetes Rechteck 15"/>
              <p:cNvSpPr/>
              <p:nvPr/>
            </p:nvSpPr>
            <p:spPr>
              <a:xfrm>
                <a:off x="3028450" y="3452889"/>
                <a:ext cx="65088" cy="22231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" name="Abgerundetes Rechteck 16"/>
              <p:cNvSpPr/>
              <p:nvPr/>
            </p:nvSpPr>
            <p:spPr>
              <a:xfrm>
                <a:off x="3028450" y="3490999"/>
                <a:ext cx="65088" cy="22231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1" name="Gruppieren 24"/>
            <p:cNvGrpSpPr>
              <a:grpSpLocks/>
            </p:cNvGrpSpPr>
            <p:nvPr/>
          </p:nvGrpSpPr>
          <p:grpSpPr bwMode="auto">
            <a:xfrm>
              <a:off x="3787861" y="3759825"/>
              <a:ext cx="838688" cy="534374"/>
              <a:chOff x="3787861" y="3759825"/>
              <a:chExt cx="838688" cy="534374"/>
            </a:xfrm>
          </p:grpSpPr>
          <p:sp>
            <p:nvSpPr>
              <p:cNvPr id="12" name="Pfeil nach oben und unten 11"/>
              <p:cNvSpPr/>
              <p:nvPr/>
            </p:nvSpPr>
            <p:spPr>
              <a:xfrm rot="900000">
                <a:off x="3788281" y="3759073"/>
                <a:ext cx="219078" cy="522423"/>
              </a:xfrm>
              <a:prstGeom prst="upDownArrow">
                <a:avLst/>
              </a:prstGeom>
              <a:solidFill>
                <a:srgbClr val="456C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Pfeil nach oben und unten 12"/>
              <p:cNvSpPr/>
              <p:nvPr/>
            </p:nvSpPr>
            <p:spPr>
              <a:xfrm rot="900000">
                <a:off x="4407414" y="3760661"/>
                <a:ext cx="219078" cy="533538"/>
              </a:xfrm>
              <a:prstGeom prst="upDownArrow">
                <a:avLst/>
              </a:prstGeom>
              <a:solidFill>
                <a:srgbClr val="456C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</p:grpSp>
      <p:grpSp>
        <p:nvGrpSpPr>
          <p:cNvPr id="18" name="Gruppieren 202"/>
          <p:cNvGrpSpPr>
            <a:grpSpLocks/>
          </p:cNvGrpSpPr>
          <p:nvPr/>
        </p:nvGrpSpPr>
        <p:grpSpPr bwMode="auto">
          <a:xfrm>
            <a:off x="107504" y="1124744"/>
            <a:ext cx="954088" cy="1111250"/>
            <a:chOff x="179026" y="3439111"/>
            <a:chExt cx="955133" cy="1112499"/>
          </a:xfrm>
        </p:grpSpPr>
        <p:sp>
          <p:nvSpPr>
            <p:cNvPr id="19" name="Textfeld 203"/>
            <p:cNvSpPr txBox="1">
              <a:spLocks noChangeArrowheads="1"/>
            </p:cNvSpPr>
            <p:nvPr/>
          </p:nvSpPr>
          <p:spPr bwMode="auto">
            <a:xfrm>
              <a:off x="179026" y="4213056"/>
              <a:ext cx="95513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ea typeface="Calibri"/>
                  <a:cs typeface="Calibri"/>
                </a:rPr>
                <a:t>Architect</a:t>
              </a:r>
            </a:p>
          </p:txBody>
        </p:sp>
        <p:pic>
          <p:nvPicPr>
            <p:cNvPr id="20" name="Grafik 20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3834" y="3439111"/>
              <a:ext cx="870760" cy="870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uppieren 9"/>
          <p:cNvGrpSpPr>
            <a:grpSpLocks/>
          </p:cNvGrpSpPr>
          <p:nvPr/>
        </p:nvGrpSpPr>
        <p:grpSpPr bwMode="auto">
          <a:xfrm>
            <a:off x="539552" y="3933056"/>
            <a:ext cx="1622049" cy="1305085"/>
            <a:chOff x="251242" y="3932944"/>
            <a:chExt cx="1622560" cy="1304572"/>
          </a:xfrm>
        </p:grpSpPr>
        <p:sp>
          <p:nvSpPr>
            <p:cNvPr id="30" name="Textfeld 102"/>
            <p:cNvSpPr txBox="1">
              <a:spLocks noChangeArrowheads="1"/>
            </p:cNvSpPr>
            <p:nvPr/>
          </p:nvSpPr>
          <p:spPr bwMode="auto">
            <a:xfrm>
              <a:off x="251242" y="4652741"/>
              <a:ext cx="16225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ea typeface="Calibri"/>
                  <a:cs typeface="Calibri"/>
                </a:rPr>
                <a:t>Book Shop</a:t>
              </a:r>
            </a:p>
            <a:p>
              <a:pPr algn="ctr"/>
              <a:r>
                <a:rPr lang="en-US" sz="1600" dirty="0">
                  <a:ea typeface="Calibri"/>
                  <a:cs typeface="Calibri"/>
                </a:rPr>
                <a:t>Consumer Model</a:t>
              </a:r>
            </a:p>
          </p:txBody>
        </p:sp>
        <p:pic>
          <p:nvPicPr>
            <p:cNvPr id="31" name="Grafik 10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67334" y="3932944"/>
              <a:ext cx="804233" cy="804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6" name="Gruppieren 64"/>
          <p:cNvGrpSpPr>
            <a:grpSpLocks/>
          </p:cNvGrpSpPr>
          <p:nvPr/>
        </p:nvGrpSpPr>
        <p:grpSpPr bwMode="auto">
          <a:xfrm>
            <a:off x="1619672" y="4005062"/>
            <a:ext cx="4878387" cy="1232886"/>
            <a:chOff x="1277381" y="3914755"/>
            <a:chExt cx="4878795" cy="1232805"/>
          </a:xfrm>
        </p:grpSpPr>
        <p:grpSp>
          <p:nvGrpSpPr>
            <p:cNvPr id="67" name="Gruppieren 63"/>
            <p:cNvGrpSpPr>
              <a:grpSpLocks/>
            </p:cNvGrpSpPr>
            <p:nvPr/>
          </p:nvGrpSpPr>
          <p:grpSpPr bwMode="auto">
            <a:xfrm>
              <a:off x="2202169" y="3982549"/>
              <a:ext cx="1060464" cy="545194"/>
              <a:chOff x="2202939" y="3378258"/>
              <a:chExt cx="1060464" cy="545194"/>
            </a:xfrm>
          </p:grpSpPr>
          <p:sp>
            <p:nvSpPr>
              <p:cNvPr id="96" name="Abgerundetes Rechteck 95"/>
              <p:cNvSpPr/>
              <p:nvPr/>
            </p:nvSpPr>
            <p:spPr>
              <a:xfrm>
                <a:off x="2202153" y="3378723"/>
                <a:ext cx="1060539" cy="544476"/>
              </a:xfrm>
              <a:prstGeom prst="roundRect">
                <a:avLst/>
              </a:prstGeom>
              <a:gradFill flip="none" rotWithShape="1">
                <a:gsLst>
                  <a:gs pos="0">
                    <a:srgbClr val="FEFEFE"/>
                  </a:gs>
                  <a:gs pos="100000">
                    <a:srgbClr val="EBEBEC"/>
                  </a:gs>
                </a:gsLst>
                <a:lin ang="10800000" scaled="1"/>
                <a:tileRect/>
              </a:gradFill>
              <a:ln w="6350">
                <a:solidFill>
                  <a:srgbClr val="8081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" name="Abgerundetes Rechteck 96"/>
              <p:cNvSpPr/>
              <p:nvPr/>
            </p:nvSpPr>
            <p:spPr>
              <a:xfrm>
                <a:off x="3061062" y="3424757"/>
                <a:ext cx="144475" cy="120642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8" name="Abgerundetes Rechteck 97"/>
              <p:cNvSpPr/>
              <p:nvPr/>
            </p:nvSpPr>
            <p:spPr>
              <a:xfrm>
                <a:off x="3027722" y="3453330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3027722" y="3491428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8" name="Gruppieren 135"/>
            <p:cNvGrpSpPr>
              <a:grpSpLocks/>
            </p:cNvGrpSpPr>
            <p:nvPr/>
          </p:nvGrpSpPr>
          <p:grpSpPr bwMode="auto">
            <a:xfrm>
              <a:off x="4996289" y="3990396"/>
              <a:ext cx="1060464" cy="545194"/>
              <a:chOff x="2202939" y="3378258"/>
              <a:chExt cx="1060464" cy="545194"/>
            </a:xfrm>
          </p:grpSpPr>
          <p:sp>
            <p:nvSpPr>
              <p:cNvPr id="92" name="Abgerundetes Rechteck 91"/>
              <p:cNvSpPr/>
              <p:nvPr/>
            </p:nvSpPr>
            <p:spPr>
              <a:xfrm>
                <a:off x="2202267" y="3378812"/>
                <a:ext cx="1060539" cy="544477"/>
              </a:xfrm>
              <a:prstGeom prst="roundRect">
                <a:avLst/>
              </a:prstGeom>
              <a:gradFill flip="none" rotWithShape="1">
                <a:gsLst>
                  <a:gs pos="0">
                    <a:srgbClr val="FEFEFE"/>
                  </a:gs>
                  <a:gs pos="100000">
                    <a:srgbClr val="EBEBEC"/>
                  </a:gs>
                </a:gsLst>
                <a:lin ang="10800000" scaled="1"/>
                <a:tileRect/>
              </a:gradFill>
              <a:ln w="6350">
                <a:solidFill>
                  <a:srgbClr val="8081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" name="Abgerundetes Rechteck 92"/>
              <p:cNvSpPr/>
              <p:nvPr/>
            </p:nvSpPr>
            <p:spPr>
              <a:xfrm>
                <a:off x="3061176" y="3424847"/>
                <a:ext cx="144475" cy="120642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3027836" y="3453420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" name="Abgerundetes Rechteck 94"/>
              <p:cNvSpPr/>
              <p:nvPr/>
            </p:nvSpPr>
            <p:spPr>
              <a:xfrm>
                <a:off x="3027836" y="3491518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9" name="Gruppieren 128"/>
            <p:cNvGrpSpPr>
              <a:grpSpLocks/>
            </p:cNvGrpSpPr>
            <p:nvPr/>
          </p:nvGrpSpPr>
          <p:grpSpPr bwMode="auto">
            <a:xfrm>
              <a:off x="3611698" y="3982444"/>
              <a:ext cx="1060464" cy="545194"/>
              <a:chOff x="2202939" y="3378258"/>
              <a:chExt cx="1060464" cy="545194"/>
            </a:xfrm>
          </p:grpSpPr>
          <p:sp>
            <p:nvSpPr>
              <p:cNvPr id="88" name="Abgerundetes Rechteck 87"/>
              <p:cNvSpPr/>
              <p:nvPr/>
            </p:nvSpPr>
            <p:spPr>
              <a:xfrm>
                <a:off x="2202442" y="3378828"/>
                <a:ext cx="1060539" cy="544476"/>
              </a:xfrm>
              <a:prstGeom prst="roundRect">
                <a:avLst/>
              </a:prstGeom>
              <a:gradFill flip="none" rotWithShape="1">
                <a:gsLst>
                  <a:gs pos="0">
                    <a:srgbClr val="FEFEFE"/>
                  </a:gs>
                  <a:gs pos="100000">
                    <a:srgbClr val="EBEBEC"/>
                  </a:gs>
                </a:gsLst>
                <a:lin ang="10800000" scaled="1"/>
                <a:tileRect/>
              </a:gradFill>
              <a:ln w="6350">
                <a:solidFill>
                  <a:srgbClr val="8081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061351" y="3424862"/>
                <a:ext cx="144475" cy="120642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3028011" y="3453435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3028011" y="3491533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0" name="Gruppieren 20"/>
            <p:cNvGrpSpPr>
              <a:grpSpLocks/>
            </p:cNvGrpSpPr>
            <p:nvPr/>
          </p:nvGrpSpPr>
          <p:grpSpPr bwMode="auto">
            <a:xfrm>
              <a:off x="1277381" y="3914755"/>
              <a:ext cx="4878795" cy="1232805"/>
              <a:chOff x="1277381" y="3914755"/>
              <a:chExt cx="4878796" cy="1232809"/>
            </a:xfrm>
          </p:grpSpPr>
          <p:grpSp>
            <p:nvGrpSpPr>
              <p:cNvPr id="71" name="Gruppieren 12"/>
              <p:cNvGrpSpPr>
                <a:grpSpLocks/>
              </p:cNvGrpSpPr>
              <p:nvPr/>
            </p:nvGrpSpPr>
            <p:grpSpPr bwMode="auto">
              <a:xfrm>
                <a:off x="1993444" y="4081271"/>
                <a:ext cx="4162733" cy="1066293"/>
                <a:chOff x="1993444" y="4081268"/>
                <a:chExt cx="4162732" cy="1066285"/>
              </a:xfrm>
            </p:grpSpPr>
            <p:sp>
              <p:nvSpPr>
                <p:cNvPr id="75" name="Textfeld 105"/>
                <p:cNvSpPr txBox="1">
                  <a:spLocks noChangeArrowheads="1"/>
                </p:cNvSpPr>
                <p:nvPr/>
              </p:nvSpPr>
              <p:spPr bwMode="auto">
                <a:xfrm>
                  <a:off x="3365788" y="4562778"/>
                  <a:ext cx="1521379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smtClean="0">
                      <a:ea typeface="Calibri"/>
                      <a:cs typeface="Calibri"/>
                    </a:rPr>
                    <a:t>Book Shop</a:t>
                  </a:r>
                </a:p>
                <a:p>
                  <a:pPr algn="ctr"/>
                  <a:r>
                    <a:rPr lang="en-US" sz="1600" smtClean="0">
                      <a:ea typeface="Calibri"/>
                      <a:cs typeface="Calibri"/>
                    </a:rPr>
                    <a:t>Software Model</a:t>
                  </a:r>
                  <a:endParaRPr lang="en-US" sz="1600" dirty="0">
                    <a:ea typeface="Calibri"/>
                    <a:cs typeface="Calibri"/>
                  </a:endParaRPr>
                </a:p>
              </p:txBody>
            </p:sp>
            <p:grpSp>
              <p:nvGrpSpPr>
                <p:cNvPr id="76" name="Gruppieren 107"/>
                <p:cNvGrpSpPr>
                  <a:grpSpLocks/>
                </p:cNvGrpSpPr>
                <p:nvPr/>
              </p:nvGrpSpPr>
              <p:grpSpPr bwMode="auto">
                <a:xfrm>
                  <a:off x="1993444" y="4081268"/>
                  <a:ext cx="4162732" cy="358095"/>
                  <a:chOff x="2099603" y="3773479"/>
                  <a:chExt cx="4162732" cy="358093"/>
                </a:xfrm>
              </p:grpSpPr>
              <p:grpSp>
                <p:nvGrpSpPr>
                  <p:cNvPr id="77" name="Gruppieren 111"/>
                  <p:cNvGrpSpPr>
                    <a:grpSpLocks/>
                  </p:cNvGrpSpPr>
                  <p:nvPr/>
                </p:nvGrpSpPr>
                <p:grpSpPr bwMode="auto">
                  <a:xfrm>
                    <a:off x="2099603" y="3773479"/>
                    <a:ext cx="1512170" cy="338554"/>
                    <a:chOff x="1547664" y="5099484"/>
                    <a:chExt cx="1512169" cy="338554"/>
                  </a:xfrm>
                </p:grpSpPr>
                <p:pic>
                  <p:nvPicPr>
                    <p:cNvPr id="85" name="Grafik 121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47664" y="5192441"/>
                      <a:ext cx="241110" cy="1526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86" name="Grafik 122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06033" y="5154868"/>
                      <a:ext cx="253800" cy="2416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7" name="Textfeld 1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93878" y="5099484"/>
                      <a:ext cx="1224136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9pPr>
                    </a:lstStyle>
                    <a:p>
                      <a:pPr algn="ctr"/>
                      <a:r>
                        <a:rPr lang="en-US" sz="1600" b="1" smtClean="0">
                          <a:ea typeface="Calibri"/>
                          <a:cs typeface="Calibri"/>
                        </a:rPr>
                        <a:t>WWW</a:t>
                      </a:r>
                      <a:endParaRPr lang="en-US" sz="1600" b="1" dirty="0">
                        <a:ea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78" name="Gruppieren 112"/>
                  <p:cNvGrpSpPr>
                    <a:grpSpLocks/>
                  </p:cNvGrpSpPr>
                  <p:nvPr/>
                </p:nvGrpSpPr>
                <p:grpSpPr bwMode="auto">
                  <a:xfrm>
                    <a:off x="3493274" y="3785874"/>
                    <a:ext cx="1512169" cy="338554"/>
                    <a:chOff x="1547664" y="5099484"/>
                    <a:chExt cx="1512168" cy="338554"/>
                  </a:xfrm>
                </p:grpSpPr>
                <p:pic>
                  <p:nvPicPr>
                    <p:cNvPr id="82" name="Grafik 118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06032" y="5154867"/>
                      <a:ext cx="253800" cy="2416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83" name="Grafik 117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47664" y="5192441"/>
                      <a:ext cx="241110" cy="1526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4" name="Textfeld 1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93878" y="5099484"/>
                      <a:ext cx="1224136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9pPr>
                    </a:lstStyle>
                    <a:p>
                      <a:pPr algn="ctr"/>
                      <a:r>
                        <a:rPr lang="en-US" sz="1600" b="1" smtClean="0">
                          <a:ea typeface="Calibri"/>
                          <a:cs typeface="Calibri"/>
                        </a:rPr>
                        <a:t>Logic</a:t>
                      </a:r>
                      <a:endParaRPr lang="en-US" sz="1600" b="1" dirty="0">
                        <a:ea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79" name="Gruppieren 113"/>
                  <p:cNvGrpSpPr>
                    <a:grpSpLocks/>
                  </p:cNvGrpSpPr>
                  <p:nvPr/>
                </p:nvGrpSpPr>
                <p:grpSpPr bwMode="auto">
                  <a:xfrm>
                    <a:off x="4891985" y="3793018"/>
                    <a:ext cx="1370350" cy="338554"/>
                    <a:chOff x="1547665" y="5099484"/>
                    <a:chExt cx="1370349" cy="338554"/>
                  </a:xfrm>
                </p:grpSpPr>
                <p:pic>
                  <p:nvPicPr>
                    <p:cNvPr id="80" name="Grafik 114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47665" y="5192441"/>
                      <a:ext cx="241110" cy="1526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1" name="Textfeld 1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93878" y="5099484"/>
                      <a:ext cx="1224136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ea typeface="Calibri"/>
                          <a:cs typeface="Calibri"/>
                        </a:rPr>
                        <a:t>DB</a:t>
                      </a:r>
                      <a:endParaRPr lang="en-US" sz="1600" b="1" dirty="0">
                        <a:ea typeface="Calibri"/>
                        <a:cs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72" name="Gruppieren 108"/>
              <p:cNvGrpSpPr>
                <a:grpSpLocks/>
              </p:cNvGrpSpPr>
              <p:nvPr/>
            </p:nvGrpSpPr>
            <p:grpSpPr bwMode="auto">
              <a:xfrm>
                <a:off x="1277381" y="3914755"/>
                <a:ext cx="774339" cy="338554"/>
                <a:chOff x="1351859" y="3106838"/>
                <a:chExt cx="774339" cy="338576"/>
              </a:xfrm>
            </p:grpSpPr>
            <p:sp>
              <p:nvSpPr>
                <p:cNvPr id="73" name="Textfeld 109"/>
                <p:cNvSpPr txBox="1">
                  <a:spLocks noChangeArrowheads="1"/>
                </p:cNvSpPr>
                <p:nvPr/>
              </p:nvSpPr>
              <p:spPr bwMode="auto">
                <a:xfrm>
                  <a:off x="1351859" y="3106838"/>
                  <a:ext cx="774339" cy="338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smtClean="0">
                      <a:ea typeface="Calibri"/>
                      <a:cs typeface="Calibri"/>
                    </a:rPr>
                    <a:t>«uses»</a:t>
                  </a:r>
                  <a:endParaRPr lang="en-US" sz="1600" dirty="0">
                    <a:ea typeface="Calibri"/>
                    <a:cs typeface="Calibri"/>
                  </a:endParaRPr>
                </a:p>
              </p:txBody>
            </p:sp>
            <p:cxnSp>
              <p:nvCxnSpPr>
                <p:cNvPr id="74" name="Gerade Verbindung mit Pfeil 73"/>
                <p:cNvCxnSpPr/>
                <p:nvPr/>
              </p:nvCxnSpPr>
              <p:spPr>
                <a:xfrm>
                  <a:off x="1502683" y="3441577"/>
                  <a:ext cx="473115" cy="0"/>
                </a:xfrm>
                <a:prstGeom prst="straightConnector1">
                  <a:avLst/>
                </a:prstGeom>
                <a:ln w="12700">
                  <a:prstDash val="dash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84" name="Gruppierung 183"/>
          <p:cNvGrpSpPr/>
          <p:nvPr/>
        </p:nvGrpSpPr>
        <p:grpSpPr>
          <a:xfrm>
            <a:off x="6372200" y="3789039"/>
            <a:ext cx="2130130" cy="1449279"/>
            <a:chOff x="6372200" y="3789039"/>
            <a:chExt cx="2130130" cy="1449279"/>
          </a:xfrm>
        </p:grpSpPr>
        <p:pic>
          <p:nvPicPr>
            <p:cNvPr id="127" name="Grafik 16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3789040"/>
              <a:ext cx="1253348" cy="1253348"/>
            </a:xfrm>
            <a:prstGeom prst="rect">
              <a:avLst/>
            </a:prstGeom>
          </p:spPr>
        </p:pic>
        <p:grpSp>
          <p:nvGrpSpPr>
            <p:cNvPr id="109" name="Gruppieren 21"/>
            <p:cNvGrpSpPr>
              <a:grpSpLocks/>
            </p:cNvGrpSpPr>
            <p:nvPr/>
          </p:nvGrpSpPr>
          <p:grpSpPr bwMode="auto">
            <a:xfrm>
              <a:off x="6372200" y="3789039"/>
              <a:ext cx="2130130" cy="1449279"/>
              <a:chOff x="5868189" y="3823699"/>
              <a:chExt cx="2129474" cy="1448269"/>
            </a:xfrm>
          </p:grpSpPr>
          <p:grpSp>
            <p:nvGrpSpPr>
              <p:cNvPr id="110" name="Gruppieren 16"/>
              <p:cNvGrpSpPr>
                <a:grpSpLocks/>
              </p:cNvGrpSpPr>
              <p:nvPr/>
            </p:nvGrpSpPr>
            <p:grpSpPr bwMode="auto">
              <a:xfrm>
                <a:off x="6156133" y="3823699"/>
                <a:ext cx="1841530" cy="1448269"/>
                <a:chOff x="6156133" y="3823699"/>
                <a:chExt cx="1841530" cy="1448269"/>
              </a:xfrm>
            </p:grpSpPr>
            <p:sp>
              <p:nvSpPr>
                <p:cNvPr id="114" name="Textfeld 132"/>
                <p:cNvSpPr txBox="1">
                  <a:spLocks noChangeArrowheads="1"/>
                </p:cNvSpPr>
                <p:nvPr/>
              </p:nvSpPr>
              <p:spPr bwMode="auto">
                <a:xfrm>
                  <a:off x="6156133" y="4687193"/>
                  <a:ext cx="1841530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dirty="0">
                      <a:ea typeface="Calibri"/>
                      <a:cs typeface="Calibri"/>
                    </a:rPr>
                    <a:t>Cloud</a:t>
                  </a:r>
                </a:p>
                <a:p>
                  <a:pPr algn="ctr"/>
                  <a:r>
                    <a:rPr lang="en-US" sz="1600" dirty="0">
                      <a:ea typeface="Calibri"/>
                      <a:cs typeface="Calibri"/>
                    </a:rPr>
                    <a:t>Environment Model</a:t>
                  </a:r>
                </a:p>
              </p:txBody>
            </p:sp>
            <p:pic>
              <p:nvPicPr>
                <p:cNvPr id="116" name="Grafik 138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60033" y="3823699"/>
                  <a:ext cx="794618" cy="7946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11" name="Gruppieren 82"/>
              <p:cNvGrpSpPr>
                <a:grpSpLocks/>
              </p:cNvGrpSpPr>
              <p:nvPr/>
            </p:nvGrpSpPr>
            <p:grpSpPr bwMode="auto">
              <a:xfrm>
                <a:off x="5868189" y="4039574"/>
                <a:ext cx="774339" cy="359789"/>
                <a:chOff x="1207887" y="3231455"/>
                <a:chExt cx="774339" cy="359789"/>
              </a:xfrm>
            </p:grpSpPr>
            <p:sp>
              <p:nvSpPr>
                <p:cNvPr id="112" name="Textfeld 83"/>
                <p:cNvSpPr txBox="1">
                  <a:spLocks noChangeArrowheads="1"/>
                </p:cNvSpPr>
                <p:nvPr/>
              </p:nvSpPr>
              <p:spPr bwMode="auto">
                <a:xfrm>
                  <a:off x="1207887" y="3231455"/>
                  <a:ext cx="774339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dirty="0">
                      <a:ea typeface="Calibri"/>
                      <a:cs typeface="Calibri"/>
                    </a:rPr>
                    <a:t>«</a:t>
                  </a:r>
                  <a:r>
                    <a:rPr lang="en-US" sz="1600" dirty="0" smtClean="0">
                      <a:ea typeface="Calibri"/>
                      <a:cs typeface="Calibri"/>
                    </a:rPr>
                    <a:t>uses»</a:t>
                  </a:r>
                  <a:endParaRPr lang="en-US" sz="1600" dirty="0">
                    <a:ea typeface="Calibri"/>
                    <a:cs typeface="Calibri"/>
                  </a:endParaRPr>
                </a:p>
              </p:txBody>
            </p:sp>
            <p:cxnSp>
              <p:nvCxnSpPr>
                <p:cNvPr id="113" name="Gerade Verbindung mit Pfeil 112"/>
                <p:cNvCxnSpPr/>
                <p:nvPr/>
              </p:nvCxnSpPr>
              <p:spPr>
                <a:xfrm>
                  <a:off x="1351859" y="3591244"/>
                  <a:ext cx="472929" cy="0"/>
                </a:xfrm>
                <a:prstGeom prst="straightConnector1">
                  <a:avLst/>
                </a:prstGeom>
                <a:ln w="12700">
                  <a:prstDash val="dash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80" name="Gruppierung 179"/>
          <p:cNvGrpSpPr/>
          <p:nvPr/>
        </p:nvGrpSpPr>
        <p:grpSpPr>
          <a:xfrm>
            <a:off x="2771800" y="2348880"/>
            <a:ext cx="3710311" cy="986855"/>
            <a:chOff x="2771800" y="2348880"/>
            <a:chExt cx="3710311" cy="986855"/>
          </a:xfrm>
        </p:grpSpPr>
        <p:sp>
          <p:nvSpPr>
            <p:cNvPr id="103" name="180-Grad-Pfeil 102"/>
            <p:cNvSpPr/>
            <p:nvPr/>
          </p:nvSpPr>
          <p:spPr bwMode="auto">
            <a:xfrm flipH="1">
              <a:off x="2771800" y="2664222"/>
              <a:ext cx="1838103" cy="671513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75000"/>
                <a:gd name="adj5" fmla="val 100000"/>
              </a:avLst>
            </a:prstGeom>
            <a:solidFill>
              <a:srgbClr val="A0C8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75" name="Gruppierung 174"/>
            <p:cNvGrpSpPr/>
            <p:nvPr/>
          </p:nvGrpSpPr>
          <p:grpSpPr>
            <a:xfrm>
              <a:off x="4465887" y="2348880"/>
              <a:ext cx="2016224" cy="830997"/>
              <a:chOff x="4465887" y="2348880"/>
              <a:chExt cx="2016224" cy="830997"/>
            </a:xfrm>
          </p:grpSpPr>
          <p:sp>
            <p:nvSpPr>
              <p:cNvPr id="105" name="Textfeld 72"/>
              <p:cNvSpPr txBox="1">
                <a:spLocks noChangeArrowheads="1"/>
              </p:cNvSpPr>
              <p:nvPr/>
            </p:nvSpPr>
            <p:spPr bwMode="auto">
              <a:xfrm>
                <a:off x="4825927" y="2348880"/>
                <a:ext cx="1656184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600" dirty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rPr>
                  <a:t>Analyze and Resolve Scalability Issues</a:t>
                </a:r>
                <a:endParaRPr lang="en-US" sz="1600" dirty="0">
                  <a:solidFill>
                    <a:srgbClr val="456C91"/>
                  </a:solidFill>
                  <a:latin typeface="Calibri"/>
                  <a:ea typeface="Calibri"/>
                  <a:cs typeface="Calibri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4465887" y="2348880"/>
                <a:ext cx="360040" cy="360040"/>
              </a:xfrm>
              <a:prstGeom prst="ellipse">
                <a:avLst/>
              </a:prstGeom>
              <a:solidFill>
                <a:srgbClr val="456C9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 anchorCtr="0"/>
              <a:lstStyle/>
              <a:p>
                <a:pPr algn="ctr">
                  <a:lnSpc>
                    <a:spcPct val="80000"/>
                  </a:lnSpc>
                </a:pPr>
                <a:r>
                  <a:rPr lang="de-DE" sz="2400" b="1" dirty="0" smtClean="0">
                    <a:solidFill>
                      <a:schemeClr val="bg1"/>
                    </a:solidFill>
                  </a:rPr>
                  <a:t>2</a:t>
                </a:r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7" name="Gruppierung 176"/>
          <p:cNvGrpSpPr/>
          <p:nvPr/>
        </p:nvGrpSpPr>
        <p:grpSpPr>
          <a:xfrm>
            <a:off x="395536" y="2348880"/>
            <a:ext cx="2107992" cy="1008112"/>
            <a:chOff x="395536" y="2348880"/>
            <a:chExt cx="2107992" cy="1008112"/>
          </a:xfrm>
        </p:grpSpPr>
        <p:sp>
          <p:nvSpPr>
            <p:cNvPr id="24" name="Pfeil nach rechts 23"/>
            <p:cNvSpPr/>
            <p:nvPr/>
          </p:nvSpPr>
          <p:spPr bwMode="auto">
            <a:xfrm rot="5400000">
              <a:off x="95759" y="2720665"/>
              <a:ext cx="936104" cy="336550"/>
            </a:xfrm>
            <a:prstGeom prst="rightArrow">
              <a:avLst/>
            </a:prstGeom>
            <a:solidFill>
              <a:srgbClr val="A0C8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74" name="Gruppierung 173"/>
            <p:cNvGrpSpPr/>
            <p:nvPr/>
          </p:nvGrpSpPr>
          <p:grpSpPr>
            <a:xfrm>
              <a:off x="827584" y="2348880"/>
              <a:ext cx="1675944" cy="584776"/>
              <a:chOff x="827584" y="2348880"/>
              <a:chExt cx="1675944" cy="584776"/>
            </a:xfrm>
          </p:grpSpPr>
          <p:sp>
            <p:nvSpPr>
              <p:cNvPr id="26" name="Textfeld 86"/>
              <p:cNvSpPr txBox="1">
                <a:spLocks noChangeArrowheads="1"/>
              </p:cNvSpPr>
              <p:nvPr/>
            </p:nvSpPr>
            <p:spPr bwMode="auto">
              <a:xfrm>
                <a:off x="1187624" y="2348880"/>
                <a:ext cx="1315904" cy="584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600" dirty="0" smtClean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rPr>
                  <a:t>Make</a:t>
                </a:r>
              </a:p>
              <a:p>
                <a:r>
                  <a:rPr lang="en-US" sz="1600" dirty="0" smtClean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rPr>
                  <a:t>Model</a:t>
                </a:r>
                <a:endParaRPr lang="en-US" sz="1600" dirty="0">
                  <a:solidFill>
                    <a:srgbClr val="456C91"/>
                  </a:solidFill>
                  <a:latin typeface="Calibri"/>
                  <a:ea typeface="Calibri"/>
                  <a:cs typeface="Calibri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827584" y="2348880"/>
                <a:ext cx="360040" cy="360040"/>
              </a:xfrm>
              <a:prstGeom prst="ellipse">
                <a:avLst/>
              </a:prstGeom>
              <a:solidFill>
                <a:srgbClr val="456C9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 anchorCtr="0"/>
              <a:lstStyle/>
              <a:p>
                <a:pPr algn="ctr">
                  <a:lnSpc>
                    <a:spcPct val="80000"/>
                  </a:lnSpc>
                </a:pPr>
                <a:r>
                  <a:rPr lang="de-DE" sz="2400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62" name="Gruppierung 161"/>
          <p:cNvGrpSpPr/>
          <p:nvPr/>
        </p:nvGrpSpPr>
        <p:grpSpPr>
          <a:xfrm>
            <a:off x="1115616" y="476672"/>
            <a:ext cx="1152128" cy="1536786"/>
            <a:chOff x="1115616" y="332656"/>
            <a:chExt cx="1152128" cy="1536786"/>
          </a:xfrm>
        </p:grpSpPr>
        <p:sp>
          <p:nvSpPr>
            <p:cNvPr id="142" name="Rounded Rectangle 5"/>
            <p:cNvSpPr/>
            <p:nvPr/>
          </p:nvSpPr>
          <p:spPr>
            <a:xfrm flipH="1">
              <a:off x="1115616" y="404664"/>
              <a:ext cx="1152128" cy="146477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Existing</a:t>
              </a:r>
            </a:p>
            <a:p>
              <a:pPr algn="ctr"/>
              <a:r>
                <a:rPr lang="en-US" dirty="0"/>
                <a:t>S</a:t>
              </a:r>
              <a:r>
                <a:rPr lang="en-US" dirty="0" smtClean="0"/>
                <a:t>ervice</a:t>
              </a:r>
              <a:endParaRPr lang="en-US" dirty="0"/>
            </a:p>
          </p:txBody>
        </p:sp>
        <p:pic>
          <p:nvPicPr>
            <p:cNvPr id="161" name="Grafik 16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624" y="332656"/>
              <a:ext cx="957583" cy="957583"/>
            </a:xfrm>
            <a:prstGeom prst="rect">
              <a:avLst/>
            </a:prstGeom>
          </p:spPr>
        </p:pic>
      </p:grpSp>
      <p:grpSp>
        <p:nvGrpSpPr>
          <p:cNvPr id="182" name="Gruppierung 181"/>
          <p:cNvGrpSpPr/>
          <p:nvPr/>
        </p:nvGrpSpPr>
        <p:grpSpPr>
          <a:xfrm>
            <a:off x="6588224" y="548680"/>
            <a:ext cx="2407967" cy="2808312"/>
            <a:chOff x="6588224" y="548680"/>
            <a:chExt cx="2407967" cy="2808312"/>
          </a:xfrm>
        </p:grpSpPr>
        <p:grpSp>
          <p:nvGrpSpPr>
            <p:cNvPr id="181" name="Gruppierung 180"/>
            <p:cNvGrpSpPr/>
            <p:nvPr/>
          </p:nvGrpSpPr>
          <p:grpSpPr>
            <a:xfrm>
              <a:off x="6588224" y="2204862"/>
              <a:ext cx="2407967" cy="1152130"/>
              <a:chOff x="6588224" y="2204862"/>
              <a:chExt cx="2407967" cy="1152130"/>
            </a:xfrm>
          </p:grpSpPr>
          <p:sp>
            <p:nvSpPr>
              <p:cNvPr id="141" name="Rechteckiger Pfeil 140"/>
              <p:cNvSpPr/>
              <p:nvPr/>
            </p:nvSpPr>
            <p:spPr>
              <a:xfrm>
                <a:off x="8028384" y="2636912"/>
                <a:ext cx="720080" cy="720080"/>
              </a:xfrm>
              <a:prstGeom prst="bentArrow">
                <a:avLst>
                  <a:gd name="adj1" fmla="val 25000"/>
                  <a:gd name="adj2" fmla="val 25000"/>
                  <a:gd name="adj3" fmla="val 25000"/>
                  <a:gd name="adj4" fmla="val 44926"/>
                </a:avLst>
              </a:prstGeom>
              <a:solidFill>
                <a:srgbClr val="A0C8D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pic>
            <p:nvPicPr>
              <p:cNvPr id="120" name="Grafik 15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0436" y="2204862"/>
                <a:ext cx="535755" cy="535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76" name="Gruppierung 175"/>
              <p:cNvGrpSpPr/>
              <p:nvPr/>
            </p:nvGrpSpPr>
            <p:grpSpPr>
              <a:xfrm>
                <a:off x="6588224" y="2348880"/>
                <a:ext cx="2119411" cy="830997"/>
                <a:chOff x="6588224" y="2348880"/>
                <a:chExt cx="2119411" cy="830997"/>
              </a:xfrm>
            </p:grpSpPr>
            <p:sp>
              <p:nvSpPr>
                <p:cNvPr id="123" name="Textfeld 88"/>
                <p:cNvSpPr txBox="1">
                  <a:spLocks noChangeArrowheads="1"/>
                </p:cNvSpPr>
                <p:nvPr/>
              </p:nvSpPr>
              <p:spPr bwMode="auto">
                <a:xfrm>
                  <a:off x="6948266" y="2348880"/>
                  <a:ext cx="1759369" cy="8309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dirty="0" smtClean="0">
                      <a:solidFill>
                        <a:srgbClr val="456C91"/>
                      </a:solidFill>
                      <a:latin typeface="Calibri"/>
                      <a:ea typeface="Calibri"/>
                      <a:cs typeface="Calibri"/>
                    </a:rPr>
                    <a:t>(Re-)Implement, Deploy, and</a:t>
                  </a:r>
                </a:p>
                <a:p>
                  <a:r>
                    <a:rPr lang="en-US" sz="1600" dirty="0" smtClean="0">
                      <a:solidFill>
                        <a:srgbClr val="456C91"/>
                      </a:solidFill>
                      <a:latin typeface="Calibri"/>
                      <a:ea typeface="Calibri"/>
                      <a:cs typeface="Calibri"/>
                    </a:rPr>
                    <a:t>Test</a:t>
                  </a:r>
                  <a:endParaRPr lang="en-US" sz="1600" dirty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endParaRPr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6588224" y="2348880"/>
                  <a:ext cx="360040" cy="360040"/>
                </a:xfrm>
                <a:prstGeom prst="ellipse">
                  <a:avLst/>
                </a:prstGeom>
                <a:solidFill>
                  <a:srgbClr val="456C9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 anchorCtr="0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de-DE" sz="2400" b="1" dirty="0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</p:grpSp>
        </p:grpSp>
        <p:grpSp>
          <p:nvGrpSpPr>
            <p:cNvPr id="163" name="Gruppierung 162"/>
            <p:cNvGrpSpPr/>
            <p:nvPr/>
          </p:nvGrpSpPr>
          <p:grpSpPr>
            <a:xfrm>
              <a:off x="7740352" y="548680"/>
              <a:ext cx="1152128" cy="1536786"/>
              <a:chOff x="1115616" y="332656"/>
              <a:chExt cx="1152128" cy="1536786"/>
            </a:xfrm>
          </p:grpSpPr>
          <p:sp>
            <p:nvSpPr>
              <p:cNvPr id="164" name="Rounded Rectangle 5"/>
              <p:cNvSpPr/>
              <p:nvPr/>
            </p:nvSpPr>
            <p:spPr>
              <a:xfrm flipH="1">
                <a:off x="1115616" y="404664"/>
                <a:ext cx="1152128" cy="1464778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Scalable</a:t>
                </a:r>
              </a:p>
              <a:p>
                <a:pPr algn="ctr"/>
                <a:r>
                  <a:rPr lang="en-US" dirty="0"/>
                  <a:t>S</a:t>
                </a:r>
                <a:r>
                  <a:rPr lang="en-US" dirty="0" smtClean="0"/>
                  <a:t>ervice</a:t>
                </a:r>
                <a:endParaRPr lang="en-US" dirty="0"/>
              </a:p>
            </p:txBody>
          </p:sp>
          <p:pic>
            <p:nvPicPr>
              <p:cNvPr id="165" name="Grafik 165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7624" y="332656"/>
                <a:ext cx="957583" cy="957583"/>
              </a:xfrm>
              <a:prstGeom prst="rect">
                <a:avLst/>
              </a:prstGeom>
            </p:spPr>
          </p:pic>
        </p:grpSp>
      </p:grpSp>
      <p:sp>
        <p:nvSpPr>
          <p:cNvPr id="171" name="Freihandform 170"/>
          <p:cNvSpPr/>
          <p:nvPr/>
        </p:nvSpPr>
        <p:spPr>
          <a:xfrm>
            <a:off x="3714926" y="646199"/>
            <a:ext cx="683172" cy="982601"/>
          </a:xfrm>
          <a:custGeom>
            <a:avLst/>
            <a:gdLst>
              <a:gd name="connsiteX0" fmla="*/ 0 w 683172"/>
              <a:gd name="connsiteY0" fmla="*/ 998483 h 998483"/>
              <a:gd name="connsiteX1" fmla="*/ 481724 w 683172"/>
              <a:gd name="connsiteY1" fmla="*/ 691931 h 998483"/>
              <a:gd name="connsiteX2" fmla="*/ 683172 w 683172"/>
              <a:gd name="connsiteY2" fmla="*/ 0 h 998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3172" h="998483">
                <a:moveTo>
                  <a:pt x="0" y="998483"/>
                </a:moveTo>
                <a:cubicBezTo>
                  <a:pt x="183931" y="928414"/>
                  <a:pt x="367862" y="858345"/>
                  <a:pt x="481724" y="691931"/>
                </a:cubicBezTo>
                <a:cubicBezTo>
                  <a:pt x="595586" y="525517"/>
                  <a:pt x="645218" y="134299"/>
                  <a:pt x="683172" y="0"/>
                </a:cubicBezTo>
              </a:path>
            </a:pathLst>
          </a:cu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73" name="Gerade Verbindung 172"/>
          <p:cNvCxnSpPr/>
          <p:nvPr/>
        </p:nvCxnSpPr>
        <p:spPr>
          <a:xfrm flipV="1">
            <a:off x="3703124" y="1059086"/>
            <a:ext cx="1440160" cy="576064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9" name="Gruppierung 178"/>
          <p:cNvGrpSpPr/>
          <p:nvPr/>
        </p:nvGrpSpPr>
        <p:grpSpPr>
          <a:xfrm>
            <a:off x="2555776" y="548680"/>
            <a:ext cx="3239208" cy="1706706"/>
            <a:chOff x="2555776" y="548680"/>
            <a:chExt cx="3239208" cy="1706706"/>
          </a:xfrm>
        </p:grpSpPr>
        <p:sp>
          <p:nvSpPr>
            <p:cNvPr id="101" name="Textfeld 156"/>
            <p:cNvSpPr txBox="1">
              <a:spLocks noChangeArrowheads="1"/>
            </p:cNvSpPr>
            <p:nvPr/>
          </p:nvSpPr>
          <p:spPr bwMode="auto">
            <a:xfrm>
              <a:off x="3707904" y="1916832"/>
              <a:ext cx="15055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 smtClean="0">
                  <a:ea typeface="Calibri"/>
                  <a:cs typeface="Calibri"/>
                </a:rPr>
                <a:t>Quality Analysis</a:t>
              </a:r>
              <a:endParaRPr lang="en-US" sz="1600" dirty="0">
                <a:ea typeface="Calibri"/>
                <a:cs typeface="Calibri"/>
              </a:endParaRPr>
            </a:p>
          </p:txBody>
        </p:sp>
        <p:cxnSp>
          <p:nvCxnSpPr>
            <p:cNvPr id="148" name="Gerade Verbindung mit Pfeil 147"/>
            <p:cNvCxnSpPr/>
            <p:nvPr/>
          </p:nvCxnSpPr>
          <p:spPr bwMode="auto">
            <a:xfrm>
              <a:off x="3707904" y="1700808"/>
              <a:ext cx="1584176" cy="0"/>
            </a:xfrm>
            <a:prstGeom prst="straightConnector1">
              <a:avLst/>
            </a:prstGeom>
            <a:ln w="38100" cmpd="sng"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Textfeld 156"/>
            <p:cNvSpPr txBox="1">
              <a:spLocks noChangeArrowheads="1"/>
            </p:cNvSpPr>
            <p:nvPr/>
          </p:nvSpPr>
          <p:spPr bwMode="auto">
            <a:xfrm>
              <a:off x="4644008" y="1700808"/>
              <a:ext cx="11509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1" dirty="0" smtClean="0">
                  <a:ea typeface="Calibri"/>
                  <a:cs typeface="Calibri"/>
                </a:rPr>
                <a:t>#Consumer</a:t>
              </a:r>
              <a:endParaRPr lang="en-US" sz="1600" b="1" dirty="0">
                <a:ea typeface="Calibri"/>
                <a:cs typeface="Calibri"/>
              </a:endParaRPr>
            </a:p>
          </p:txBody>
        </p:sp>
        <p:sp>
          <p:nvSpPr>
            <p:cNvPr id="167" name="Textfeld 156"/>
            <p:cNvSpPr txBox="1">
              <a:spLocks noChangeArrowheads="1"/>
            </p:cNvSpPr>
            <p:nvPr/>
          </p:nvSpPr>
          <p:spPr bwMode="auto">
            <a:xfrm>
              <a:off x="2555776" y="620688"/>
              <a:ext cx="1060997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 dirty="0" smtClean="0">
                  <a:ea typeface="Calibri"/>
                  <a:cs typeface="Calibri"/>
                </a:rPr>
                <a:t>Operation</a:t>
              </a:r>
            </a:p>
            <a:p>
              <a:pPr algn="r"/>
              <a:r>
                <a:rPr lang="en-US" sz="1600" b="1" dirty="0" smtClean="0">
                  <a:ea typeface="Calibri"/>
                  <a:cs typeface="Calibri"/>
                </a:rPr>
                <a:t>Cost</a:t>
              </a:r>
            </a:p>
          </p:txBody>
        </p:sp>
        <p:cxnSp>
          <p:nvCxnSpPr>
            <p:cNvPr id="150" name="Gerade Verbindung mit Pfeil 149"/>
            <p:cNvCxnSpPr/>
            <p:nvPr/>
          </p:nvCxnSpPr>
          <p:spPr bwMode="auto">
            <a:xfrm flipH="1" flipV="1">
              <a:off x="3707904" y="548680"/>
              <a:ext cx="8384" cy="1160512"/>
            </a:xfrm>
            <a:prstGeom prst="straightConnector1">
              <a:avLst/>
            </a:prstGeom>
            <a:ln w="38100" cmpd="sng"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5" name="Gruppierung 154"/>
          <p:cNvGrpSpPr/>
          <p:nvPr/>
        </p:nvGrpSpPr>
        <p:grpSpPr>
          <a:xfrm>
            <a:off x="4858427" y="620688"/>
            <a:ext cx="1009717" cy="504056"/>
            <a:chOff x="5220072" y="404664"/>
            <a:chExt cx="1651666" cy="824521"/>
          </a:xfrm>
        </p:grpSpPr>
        <p:sp>
          <p:nvSpPr>
            <p:cNvPr id="154" name="Ecken des Rechtecks auf der gleichen Seite abrunden 153"/>
            <p:cNvSpPr/>
            <p:nvPr/>
          </p:nvSpPr>
          <p:spPr>
            <a:xfrm rot="6699145">
              <a:off x="6347271" y="704718"/>
              <a:ext cx="147734" cy="901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Oval 152"/>
            <p:cNvSpPr/>
            <p:nvPr/>
          </p:nvSpPr>
          <p:spPr>
            <a:xfrm>
              <a:off x="5220072" y="404664"/>
              <a:ext cx="822960" cy="82296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lumMod val="65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 cmpd="sng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</p:grpSp>
      <p:grpSp>
        <p:nvGrpSpPr>
          <p:cNvPr id="232" name="Gruppierung 231"/>
          <p:cNvGrpSpPr/>
          <p:nvPr/>
        </p:nvGrpSpPr>
        <p:grpSpPr>
          <a:xfrm>
            <a:off x="5338269" y="3789040"/>
            <a:ext cx="2620882" cy="836898"/>
            <a:chOff x="5338269" y="3789040"/>
            <a:chExt cx="2620882" cy="836898"/>
          </a:xfrm>
        </p:grpSpPr>
        <p:pic>
          <p:nvPicPr>
            <p:cNvPr id="185" name="Grafik 138"/>
            <p:cNvPicPr>
              <a:picLocks noChangeAspect="1"/>
            </p:cNvPicPr>
            <p:nvPr/>
          </p:nvPicPr>
          <p:blipFill>
            <a:blip r:embed="rId10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288" y="3789040"/>
              <a:ext cx="794863" cy="795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1" name="Gruppierung 230"/>
            <p:cNvGrpSpPr/>
            <p:nvPr/>
          </p:nvGrpSpPr>
          <p:grpSpPr>
            <a:xfrm>
              <a:off x="5338269" y="4080708"/>
              <a:ext cx="1060375" cy="545230"/>
              <a:chOff x="5338269" y="4080708"/>
              <a:chExt cx="1060375" cy="545230"/>
            </a:xfrm>
          </p:grpSpPr>
          <p:grpSp>
            <p:nvGrpSpPr>
              <p:cNvPr id="225" name="Gruppieren 135"/>
              <p:cNvGrpSpPr>
                <a:grpSpLocks/>
              </p:cNvGrpSpPr>
              <p:nvPr/>
            </p:nvGrpSpPr>
            <p:grpSpPr bwMode="auto">
              <a:xfrm>
                <a:off x="5338269" y="4080708"/>
                <a:ext cx="1060375" cy="545230"/>
                <a:chOff x="2202939" y="3378258"/>
                <a:chExt cx="1060464" cy="545194"/>
              </a:xfrm>
            </p:grpSpPr>
            <p:sp>
              <p:nvSpPr>
                <p:cNvPr id="226" name="Abgerundetes Rechteck 225"/>
                <p:cNvSpPr/>
                <p:nvPr/>
              </p:nvSpPr>
              <p:spPr>
                <a:xfrm>
                  <a:off x="2202267" y="3378812"/>
                  <a:ext cx="1060539" cy="544477"/>
                </a:xfrm>
                <a:prstGeom prst="roundRect">
                  <a:avLst/>
                </a:prstGeom>
                <a:solidFill>
                  <a:srgbClr val="C0504D"/>
                </a:solidFill>
                <a:ln w="6350">
                  <a:solidFill>
                    <a:srgbClr val="80818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7" name="Abgerundetes Rechteck 226"/>
                <p:cNvSpPr/>
                <p:nvPr/>
              </p:nvSpPr>
              <p:spPr>
                <a:xfrm>
                  <a:off x="3061176" y="3424847"/>
                  <a:ext cx="144475" cy="120642"/>
                </a:xfrm>
                <a:prstGeom prst="roundRect">
                  <a:avLst/>
                </a:prstGeom>
                <a:solidFill>
                  <a:srgbClr val="C0504D"/>
                </a:solidFill>
                <a:ln w="762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8" name="Abgerundetes Rechteck 227"/>
                <p:cNvSpPr/>
                <p:nvPr/>
              </p:nvSpPr>
              <p:spPr>
                <a:xfrm>
                  <a:off x="3027836" y="3453420"/>
                  <a:ext cx="65092" cy="22224"/>
                </a:xfrm>
                <a:prstGeom prst="roundRect">
                  <a:avLst/>
                </a:prstGeom>
                <a:solidFill>
                  <a:srgbClr val="C0504D"/>
                </a:solidFill>
                <a:ln w="762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229" name="Abgerundetes Rechteck 228"/>
                <p:cNvSpPr/>
                <p:nvPr/>
              </p:nvSpPr>
              <p:spPr>
                <a:xfrm>
                  <a:off x="3027836" y="3491518"/>
                  <a:ext cx="65092" cy="22224"/>
                </a:xfrm>
                <a:prstGeom prst="roundRect">
                  <a:avLst/>
                </a:prstGeom>
                <a:solidFill>
                  <a:srgbClr val="C0504D"/>
                </a:solidFill>
                <a:ln w="762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230" name="Textfeld 116"/>
              <p:cNvSpPr txBox="1">
                <a:spLocks noChangeArrowheads="1"/>
              </p:cNvSpPr>
              <p:nvPr/>
            </p:nvSpPr>
            <p:spPr bwMode="auto">
              <a:xfrm>
                <a:off x="5615909" y="4191128"/>
                <a:ext cx="540268" cy="338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1600" b="1" dirty="0" smtClean="0">
                    <a:ea typeface="Calibri"/>
                    <a:cs typeface="Calibri"/>
                  </a:rPr>
                  <a:t>DB</a:t>
                </a:r>
                <a:endParaRPr lang="en-US" sz="1600" b="1" dirty="0">
                  <a:ea typeface="Calibri"/>
                  <a:cs typeface="Calibri"/>
                </a:endParaRPr>
              </a:p>
            </p:txBody>
          </p:sp>
        </p:grpSp>
      </p:grpSp>
      <p:grpSp>
        <p:nvGrpSpPr>
          <p:cNvPr id="132" name="Gruppieren 25"/>
          <p:cNvGrpSpPr>
            <a:grpSpLocks/>
          </p:cNvGrpSpPr>
          <p:nvPr/>
        </p:nvGrpSpPr>
        <p:grpSpPr bwMode="auto">
          <a:xfrm>
            <a:off x="7524328" y="3789040"/>
            <a:ext cx="1011371" cy="794579"/>
            <a:chOff x="7021024" y="3572452"/>
            <a:chExt cx="1010449" cy="794618"/>
          </a:xfrm>
        </p:grpSpPr>
        <p:pic>
          <p:nvPicPr>
            <p:cNvPr id="134" name="Grafik 14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855" y="3572452"/>
              <a:ext cx="794618" cy="794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Textfeld 154"/>
            <p:cNvSpPr txBox="1">
              <a:spLocks noChangeArrowheads="1"/>
            </p:cNvSpPr>
            <p:nvPr/>
          </p:nvSpPr>
          <p:spPr bwMode="auto">
            <a:xfrm>
              <a:off x="7021024" y="3572452"/>
              <a:ext cx="4395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1" dirty="0"/>
                <a:t>…</a:t>
              </a:r>
            </a:p>
          </p:txBody>
        </p:sp>
      </p:grpSp>
      <p:pic>
        <p:nvPicPr>
          <p:cNvPr id="117" name="Picture 116" descr="CloudScale-logo.pdf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28" y="5706740"/>
            <a:ext cx="32258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7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7491E-6 -6.5308E-7 C -0.02568 -0.00231 -0.10342 -0.00648 -0.12181 0.01135 C -0.14021 0.02918 -0.13309 0.09542 -0.11053 0.10769 C -0.08798 0.11997 -0.00989 0.09912 0.01405 0.08523 C 0.038 0.07133 0.03522 0.03868 0.03262 0.02455 C 0.03002 0.01043 0.02568 0.00232 4.17491E-6 -6.5308E-7 Z " pathEditMode="relative" ptsTypes="aaaaaa">
                                      <p:cBhvr>
                                        <p:cTn id="43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7.40741E-7 C -0.02171 -0.00277 -0.07171 -0.00069 -0.09306 0.00371 C -0.11442 0.00811 -0.12362 0.00996 -0.12778 0.02593 C -0.13195 0.0419 -0.12987 0.08588 -0.11806 0.1 C -0.10626 0.11412 -0.08126 0.1132 -0.05695 0.11112 C -0.03264 0.10903 0.01197 0.10209 0.02777 0.08704 C 0.04357 0.07199 0.04166 0.03496 0.03749 0.02037 C 0.03333 0.00579 0.0217 0.00278 -6.11111E-6 7.40741E-7 Z " pathEditMode="relative" ptsTypes="aaaaaaaa">
                                      <p:cBhvr>
                                        <p:cTn id="70" dur="2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animBg="1"/>
      <p:bldP spid="17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uppierung 182"/>
          <p:cNvGrpSpPr/>
          <p:nvPr/>
        </p:nvGrpSpPr>
        <p:grpSpPr>
          <a:xfrm>
            <a:off x="251520" y="3501008"/>
            <a:ext cx="8640960" cy="2304256"/>
            <a:chOff x="251520" y="3501008"/>
            <a:chExt cx="8640960" cy="2304256"/>
          </a:xfrm>
        </p:grpSpPr>
        <p:sp>
          <p:nvSpPr>
            <p:cNvPr id="138" name="Abgerundetes Rechteck 137"/>
            <p:cNvSpPr/>
            <p:nvPr/>
          </p:nvSpPr>
          <p:spPr>
            <a:xfrm>
              <a:off x="251520" y="3501008"/>
              <a:ext cx="8640960" cy="1728192"/>
            </a:xfrm>
            <a:prstGeom prst="roundRect">
              <a:avLst/>
            </a:prstGeom>
            <a:solidFill>
              <a:srgbClr val="A0C8D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9" name="Title 1"/>
            <p:cNvSpPr txBox="1">
              <a:spLocks/>
            </p:cNvSpPr>
            <p:nvPr/>
          </p:nvSpPr>
          <p:spPr bwMode="auto">
            <a:xfrm>
              <a:off x="251520" y="5157192"/>
              <a:ext cx="8640960" cy="648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endParaRPr lang="sl-SI" sz="3600" b="1" dirty="0">
                <a:solidFill>
                  <a:srgbClr val="507294"/>
                </a:solidFill>
                <a:ea typeface="Calibri"/>
                <a:cs typeface="Calibri"/>
              </a:endParaRPr>
            </a:p>
          </p:txBody>
        </p:sp>
      </p:grpSp>
      <p:grpSp>
        <p:nvGrpSpPr>
          <p:cNvPr id="128" name="Gruppieren 1"/>
          <p:cNvGrpSpPr>
            <a:grpSpLocks/>
          </p:cNvGrpSpPr>
          <p:nvPr/>
        </p:nvGrpSpPr>
        <p:grpSpPr bwMode="auto">
          <a:xfrm>
            <a:off x="317645" y="3573016"/>
            <a:ext cx="1314013" cy="1091794"/>
            <a:chOff x="29867" y="3573016"/>
            <a:chExt cx="1314273" cy="1092433"/>
          </a:xfrm>
        </p:grpSpPr>
        <p:pic>
          <p:nvPicPr>
            <p:cNvPr id="129" name="Grafik 9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39907" y="3573016"/>
              <a:ext cx="804233" cy="804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0" name="Grafik 9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9867" y="3861215"/>
              <a:ext cx="804233" cy="804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1" name="Grafik 9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23840" y="3717116"/>
              <a:ext cx="804233" cy="804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uppieren 65"/>
          <p:cNvGrpSpPr>
            <a:grpSpLocks/>
          </p:cNvGrpSpPr>
          <p:nvPr/>
        </p:nvGrpSpPr>
        <p:grpSpPr bwMode="auto">
          <a:xfrm>
            <a:off x="5436096" y="3717032"/>
            <a:ext cx="1060450" cy="654050"/>
            <a:chOff x="3688268" y="3639980"/>
            <a:chExt cx="1060464" cy="654219"/>
          </a:xfrm>
        </p:grpSpPr>
        <p:grpSp>
          <p:nvGrpSpPr>
            <p:cNvPr id="10" name="Gruppieren 150"/>
            <p:cNvGrpSpPr>
              <a:grpSpLocks/>
            </p:cNvGrpSpPr>
            <p:nvPr/>
          </p:nvGrpSpPr>
          <p:grpSpPr bwMode="auto">
            <a:xfrm>
              <a:off x="3688268" y="3639980"/>
              <a:ext cx="1060464" cy="545194"/>
              <a:chOff x="2202939" y="3378258"/>
              <a:chExt cx="1060464" cy="545194"/>
            </a:xfrm>
          </p:grpSpPr>
          <p:sp>
            <p:nvSpPr>
              <p:cNvPr id="14" name="Abgerundetes Rechteck 13"/>
              <p:cNvSpPr/>
              <p:nvPr/>
            </p:nvSpPr>
            <p:spPr>
              <a:xfrm>
                <a:off x="2202939" y="3378258"/>
                <a:ext cx="1060464" cy="544653"/>
              </a:xfrm>
              <a:prstGeom prst="roundRect">
                <a:avLst/>
              </a:prstGeom>
              <a:gradFill flip="none" rotWithShape="1">
                <a:gsLst>
                  <a:gs pos="0">
                    <a:srgbClr val="FEFEFE"/>
                  </a:gs>
                  <a:gs pos="100000">
                    <a:srgbClr val="EBEBEC"/>
                  </a:gs>
                </a:gsLst>
                <a:lin ang="10800000" scaled="1"/>
                <a:tileRect/>
              </a:gradFill>
              <a:ln w="6350">
                <a:solidFill>
                  <a:srgbClr val="8081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Abgerundetes Rechteck 14"/>
              <p:cNvSpPr/>
              <p:nvPr/>
            </p:nvSpPr>
            <p:spPr>
              <a:xfrm>
                <a:off x="3061787" y="3424307"/>
                <a:ext cx="144465" cy="120681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Abgerundetes Rechteck 15"/>
              <p:cNvSpPr/>
              <p:nvPr/>
            </p:nvSpPr>
            <p:spPr>
              <a:xfrm>
                <a:off x="3028450" y="3452889"/>
                <a:ext cx="65088" cy="22231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" name="Abgerundetes Rechteck 16"/>
              <p:cNvSpPr/>
              <p:nvPr/>
            </p:nvSpPr>
            <p:spPr>
              <a:xfrm>
                <a:off x="3028450" y="3490999"/>
                <a:ext cx="65088" cy="22231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11" name="Gruppieren 24"/>
            <p:cNvGrpSpPr>
              <a:grpSpLocks/>
            </p:cNvGrpSpPr>
            <p:nvPr/>
          </p:nvGrpSpPr>
          <p:grpSpPr bwMode="auto">
            <a:xfrm>
              <a:off x="3787861" y="3759825"/>
              <a:ext cx="838688" cy="534374"/>
              <a:chOff x="3787861" y="3759825"/>
              <a:chExt cx="838688" cy="534374"/>
            </a:xfrm>
          </p:grpSpPr>
          <p:sp>
            <p:nvSpPr>
              <p:cNvPr id="12" name="Pfeil nach oben und unten 11"/>
              <p:cNvSpPr/>
              <p:nvPr/>
            </p:nvSpPr>
            <p:spPr>
              <a:xfrm rot="900000">
                <a:off x="3788281" y="3759073"/>
                <a:ext cx="219078" cy="522423"/>
              </a:xfrm>
              <a:prstGeom prst="upDownArrow">
                <a:avLst/>
              </a:prstGeom>
              <a:solidFill>
                <a:srgbClr val="456C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Pfeil nach oben und unten 12"/>
              <p:cNvSpPr/>
              <p:nvPr/>
            </p:nvSpPr>
            <p:spPr>
              <a:xfrm rot="900000">
                <a:off x="4407414" y="3760661"/>
                <a:ext cx="219078" cy="533538"/>
              </a:xfrm>
              <a:prstGeom prst="upDownArrow">
                <a:avLst/>
              </a:prstGeom>
              <a:solidFill>
                <a:srgbClr val="456C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</p:grpSp>
      <p:grpSp>
        <p:nvGrpSpPr>
          <p:cNvPr id="18" name="Gruppieren 202"/>
          <p:cNvGrpSpPr>
            <a:grpSpLocks/>
          </p:cNvGrpSpPr>
          <p:nvPr/>
        </p:nvGrpSpPr>
        <p:grpSpPr bwMode="auto">
          <a:xfrm>
            <a:off x="107504" y="1124744"/>
            <a:ext cx="954088" cy="1111250"/>
            <a:chOff x="179026" y="3439111"/>
            <a:chExt cx="955133" cy="1112499"/>
          </a:xfrm>
        </p:grpSpPr>
        <p:sp>
          <p:nvSpPr>
            <p:cNvPr id="19" name="Textfeld 203"/>
            <p:cNvSpPr txBox="1">
              <a:spLocks noChangeArrowheads="1"/>
            </p:cNvSpPr>
            <p:nvPr/>
          </p:nvSpPr>
          <p:spPr bwMode="auto">
            <a:xfrm>
              <a:off x="179026" y="4213056"/>
              <a:ext cx="95513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ea typeface="Calibri"/>
                  <a:cs typeface="Calibri"/>
                </a:rPr>
                <a:t>Architect</a:t>
              </a:r>
            </a:p>
          </p:txBody>
        </p:sp>
        <p:pic>
          <p:nvPicPr>
            <p:cNvPr id="20" name="Grafik 20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93834" y="3439111"/>
              <a:ext cx="870760" cy="870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uppieren 9"/>
          <p:cNvGrpSpPr>
            <a:grpSpLocks/>
          </p:cNvGrpSpPr>
          <p:nvPr/>
        </p:nvGrpSpPr>
        <p:grpSpPr bwMode="auto">
          <a:xfrm>
            <a:off x="539552" y="3933056"/>
            <a:ext cx="1622049" cy="1305085"/>
            <a:chOff x="251242" y="3932944"/>
            <a:chExt cx="1622560" cy="1304572"/>
          </a:xfrm>
        </p:grpSpPr>
        <p:sp>
          <p:nvSpPr>
            <p:cNvPr id="30" name="Textfeld 102"/>
            <p:cNvSpPr txBox="1">
              <a:spLocks noChangeArrowheads="1"/>
            </p:cNvSpPr>
            <p:nvPr/>
          </p:nvSpPr>
          <p:spPr bwMode="auto">
            <a:xfrm>
              <a:off x="251242" y="4652741"/>
              <a:ext cx="16225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>
                  <a:ea typeface="Calibri"/>
                  <a:cs typeface="Calibri"/>
                </a:rPr>
                <a:t>Book Shop</a:t>
              </a:r>
            </a:p>
            <a:p>
              <a:pPr algn="ctr"/>
              <a:r>
                <a:rPr lang="en-US" sz="1600" dirty="0">
                  <a:ea typeface="Calibri"/>
                  <a:cs typeface="Calibri"/>
                </a:rPr>
                <a:t>Consumer Model</a:t>
              </a:r>
            </a:p>
          </p:txBody>
        </p:sp>
        <p:pic>
          <p:nvPicPr>
            <p:cNvPr id="31" name="Grafik 10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67334" y="3932944"/>
              <a:ext cx="804233" cy="804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6" name="Gruppieren 64"/>
          <p:cNvGrpSpPr>
            <a:grpSpLocks/>
          </p:cNvGrpSpPr>
          <p:nvPr/>
        </p:nvGrpSpPr>
        <p:grpSpPr bwMode="auto">
          <a:xfrm>
            <a:off x="1619672" y="4005062"/>
            <a:ext cx="4878387" cy="1232886"/>
            <a:chOff x="1277381" y="3914755"/>
            <a:chExt cx="4878795" cy="1232805"/>
          </a:xfrm>
        </p:grpSpPr>
        <p:grpSp>
          <p:nvGrpSpPr>
            <p:cNvPr id="67" name="Gruppieren 63"/>
            <p:cNvGrpSpPr>
              <a:grpSpLocks/>
            </p:cNvGrpSpPr>
            <p:nvPr/>
          </p:nvGrpSpPr>
          <p:grpSpPr bwMode="auto">
            <a:xfrm>
              <a:off x="2202169" y="3982549"/>
              <a:ext cx="1060464" cy="545194"/>
              <a:chOff x="2202939" y="3378258"/>
              <a:chExt cx="1060464" cy="545194"/>
            </a:xfrm>
          </p:grpSpPr>
          <p:sp>
            <p:nvSpPr>
              <p:cNvPr id="96" name="Abgerundetes Rechteck 95"/>
              <p:cNvSpPr/>
              <p:nvPr/>
            </p:nvSpPr>
            <p:spPr>
              <a:xfrm>
                <a:off x="2202153" y="3378723"/>
                <a:ext cx="1060539" cy="544476"/>
              </a:xfrm>
              <a:prstGeom prst="roundRect">
                <a:avLst/>
              </a:prstGeom>
              <a:gradFill flip="none" rotWithShape="1">
                <a:gsLst>
                  <a:gs pos="0">
                    <a:srgbClr val="FEFEFE"/>
                  </a:gs>
                  <a:gs pos="100000">
                    <a:srgbClr val="EBEBEC"/>
                  </a:gs>
                </a:gsLst>
                <a:lin ang="10800000" scaled="1"/>
                <a:tileRect/>
              </a:gradFill>
              <a:ln w="6350">
                <a:solidFill>
                  <a:srgbClr val="8081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7" name="Abgerundetes Rechteck 96"/>
              <p:cNvSpPr/>
              <p:nvPr/>
            </p:nvSpPr>
            <p:spPr>
              <a:xfrm>
                <a:off x="3061062" y="3424757"/>
                <a:ext cx="144475" cy="120642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8" name="Abgerundetes Rechteck 97"/>
              <p:cNvSpPr/>
              <p:nvPr/>
            </p:nvSpPr>
            <p:spPr>
              <a:xfrm>
                <a:off x="3027722" y="3453330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9" name="Abgerundetes Rechteck 98"/>
              <p:cNvSpPr/>
              <p:nvPr/>
            </p:nvSpPr>
            <p:spPr>
              <a:xfrm>
                <a:off x="3027722" y="3491428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8" name="Gruppieren 135"/>
            <p:cNvGrpSpPr>
              <a:grpSpLocks/>
            </p:cNvGrpSpPr>
            <p:nvPr/>
          </p:nvGrpSpPr>
          <p:grpSpPr bwMode="auto">
            <a:xfrm>
              <a:off x="4996289" y="3990396"/>
              <a:ext cx="1060464" cy="545194"/>
              <a:chOff x="2202939" y="3378258"/>
              <a:chExt cx="1060464" cy="545194"/>
            </a:xfrm>
          </p:grpSpPr>
          <p:sp>
            <p:nvSpPr>
              <p:cNvPr id="92" name="Abgerundetes Rechteck 91"/>
              <p:cNvSpPr/>
              <p:nvPr/>
            </p:nvSpPr>
            <p:spPr>
              <a:xfrm>
                <a:off x="2202267" y="3378812"/>
                <a:ext cx="1060539" cy="544477"/>
              </a:xfrm>
              <a:prstGeom prst="roundRect">
                <a:avLst/>
              </a:prstGeom>
              <a:gradFill flip="none" rotWithShape="1">
                <a:gsLst>
                  <a:gs pos="0">
                    <a:srgbClr val="FEFEFE"/>
                  </a:gs>
                  <a:gs pos="100000">
                    <a:srgbClr val="EBEBEC"/>
                  </a:gs>
                </a:gsLst>
                <a:lin ang="10800000" scaled="1"/>
                <a:tileRect/>
              </a:gradFill>
              <a:ln w="6350">
                <a:solidFill>
                  <a:srgbClr val="8081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3" name="Abgerundetes Rechteck 92"/>
              <p:cNvSpPr/>
              <p:nvPr/>
            </p:nvSpPr>
            <p:spPr>
              <a:xfrm>
                <a:off x="3061176" y="3424847"/>
                <a:ext cx="144475" cy="120642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4" name="Abgerundetes Rechteck 93"/>
              <p:cNvSpPr/>
              <p:nvPr/>
            </p:nvSpPr>
            <p:spPr>
              <a:xfrm>
                <a:off x="3027836" y="3453420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5" name="Abgerundetes Rechteck 94"/>
              <p:cNvSpPr/>
              <p:nvPr/>
            </p:nvSpPr>
            <p:spPr>
              <a:xfrm>
                <a:off x="3027836" y="3491518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69" name="Gruppieren 128"/>
            <p:cNvGrpSpPr>
              <a:grpSpLocks/>
            </p:cNvGrpSpPr>
            <p:nvPr/>
          </p:nvGrpSpPr>
          <p:grpSpPr bwMode="auto">
            <a:xfrm>
              <a:off x="3611698" y="3982444"/>
              <a:ext cx="1060464" cy="545194"/>
              <a:chOff x="2202939" y="3378258"/>
              <a:chExt cx="1060464" cy="545194"/>
            </a:xfrm>
          </p:grpSpPr>
          <p:sp>
            <p:nvSpPr>
              <p:cNvPr id="88" name="Abgerundetes Rechteck 87"/>
              <p:cNvSpPr/>
              <p:nvPr/>
            </p:nvSpPr>
            <p:spPr>
              <a:xfrm>
                <a:off x="2202442" y="3378828"/>
                <a:ext cx="1060539" cy="544476"/>
              </a:xfrm>
              <a:prstGeom prst="roundRect">
                <a:avLst/>
              </a:prstGeom>
              <a:gradFill flip="none" rotWithShape="1">
                <a:gsLst>
                  <a:gs pos="0">
                    <a:srgbClr val="FEFEFE"/>
                  </a:gs>
                  <a:gs pos="100000">
                    <a:srgbClr val="EBEBEC"/>
                  </a:gs>
                </a:gsLst>
                <a:lin ang="10800000" scaled="1"/>
                <a:tileRect/>
              </a:gradFill>
              <a:ln w="6350">
                <a:solidFill>
                  <a:srgbClr val="80818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9" name="Abgerundetes Rechteck 88"/>
              <p:cNvSpPr/>
              <p:nvPr/>
            </p:nvSpPr>
            <p:spPr>
              <a:xfrm>
                <a:off x="3061351" y="3424862"/>
                <a:ext cx="144475" cy="120642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0" name="Abgerundetes Rechteck 89"/>
              <p:cNvSpPr/>
              <p:nvPr/>
            </p:nvSpPr>
            <p:spPr>
              <a:xfrm>
                <a:off x="3028011" y="3453435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1" name="Abgerundetes Rechteck 90"/>
              <p:cNvSpPr/>
              <p:nvPr/>
            </p:nvSpPr>
            <p:spPr>
              <a:xfrm>
                <a:off x="3028011" y="3491533"/>
                <a:ext cx="65092" cy="22224"/>
              </a:xfrm>
              <a:prstGeom prst="roundRect">
                <a:avLst/>
              </a:prstGeom>
              <a:solidFill>
                <a:schemeClr val="bg1"/>
              </a:solidFill>
              <a:ln w="762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grpSp>
          <p:nvGrpSpPr>
            <p:cNvPr id="70" name="Gruppieren 20"/>
            <p:cNvGrpSpPr>
              <a:grpSpLocks/>
            </p:cNvGrpSpPr>
            <p:nvPr/>
          </p:nvGrpSpPr>
          <p:grpSpPr bwMode="auto">
            <a:xfrm>
              <a:off x="1277381" y="3914755"/>
              <a:ext cx="4878795" cy="1232805"/>
              <a:chOff x="1277381" y="3914755"/>
              <a:chExt cx="4878796" cy="1232809"/>
            </a:xfrm>
          </p:grpSpPr>
          <p:grpSp>
            <p:nvGrpSpPr>
              <p:cNvPr id="71" name="Gruppieren 12"/>
              <p:cNvGrpSpPr>
                <a:grpSpLocks/>
              </p:cNvGrpSpPr>
              <p:nvPr/>
            </p:nvGrpSpPr>
            <p:grpSpPr bwMode="auto">
              <a:xfrm>
                <a:off x="1993444" y="4081271"/>
                <a:ext cx="4162733" cy="1066293"/>
                <a:chOff x="1993444" y="4081268"/>
                <a:chExt cx="4162732" cy="1066285"/>
              </a:xfrm>
            </p:grpSpPr>
            <p:sp>
              <p:nvSpPr>
                <p:cNvPr id="75" name="Textfeld 105"/>
                <p:cNvSpPr txBox="1">
                  <a:spLocks noChangeArrowheads="1"/>
                </p:cNvSpPr>
                <p:nvPr/>
              </p:nvSpPr>
              <p:spPr bwMode="auto">
                <a:xfrm>
                  <a:off x="3365788" y="4562778"/>
                  <a:ext cx="1521379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smtClean="0">
                      <a:ea typeface="Calibri"/>
                      <a:cs typeface="Calibri"/>
                    </a:rPr>
                    <a:t>Book Shop</a:t>
                  </a:r>
                </a:p>
                <a:p>
                  <a:pPr algn="ctr"/>
                  <a:r>
                    <a:rPr lang="en-US" sz="1600" smtClean="0">
                      <a:ea typeface="Calibri"/>
                      <a:cs typeface="Calibri"/>
                    </a:rPr>
                    <a:t>Software Model</a:t>
                  </a:r>
                  <a:endParaRPr lang="en-US" sz="1600" dirty="0">
                    <a:ea typeface="Calibri"/>
                    <a:cs typeface="Calibri"/>
                  </a:endParaRPr>
                </a:p>
              </p:txBody>
            </p:sp>
            <p:grpSp>
              <p:nvGrpSpPr>
                <p:cNvPr id="76" name="Gruppieren 107"/>
                <p:cNvGrpSpPr>
                  <a:grpSpLocks/>
                </p:cNvGrpSpPr>
                <p:nvPr/>
              </p:nvGrpSpPr>
              <p:grpSpPr bwMode="auto">
                <a:xfrm>
                  <a:off x="1993444" y="4081268"/>
                  <a:ext cx="4162732" cy="358095"/>
                  <a:chOff x="2099603" y="3773479"/>
                  <a:chExt cx="4162732" cy="358093"/>
                </a:xfrm>
              </p:grpSpPr>
              <p:grpSp>
                <p:nvGrpSpPr>
                  <p:cNvPr id="77" name="Gruppieren 111"/>
                  <p:cNvGrpSpPr>
                    <a:grpSpLocks/>
                  </p:cNvGrpSpPr>
                  <p:nvPr/>
                </p:nvGrpSpPr>
                <p:grpSpPr bwMode="auto">
                  <a:xfrm>
                    <a:off x="2099603" y="3773479"/>
                    <a:ext cx="1512170" cy="338554"/>
                    <a:chOff x="1547664" y="5099484"/>
                    <a:chExt cx="1512169" cy="338554"/>
                  </a:xfrm>
                </p:grpSpPr>
                <p:pic>
                  <p:nvPicPr>
                    <p:cNvPr id="85" name="Grafik 121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47664" y="5192441"/>
                      <a:ext cx="241110" cy="1526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86" name="Grafik 122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06033" y="5154868"/>
                      <a:ext cx="253800" cy="2416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7" name="Textfeld 1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93878" y="5099484"/>
                      <a:ext cx="1224136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9pPr>
                    </a:lstStyle>
                    <a:p>
                      <a:pPr algn="ctr"/>
                      <a:r>
                        <a:rPr lang="en-US" sz="1600" b="1" smtClean="0">
                          <a:ea typeface="Calibri"/>
                          <a:cs typeface="Calibri"/>
                        </a:rPr>
                        <a:t>WWW</a:t>
                      </a:r>
                      <a:endParaRPr lang="en-US" sz="1600" b="1" dirty="0">
                        <a:ea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78" name="Gruppieren 112"/>
                  <p:cNvGrpSpPr>
                    <a:grpSpLocks/>
                  </p:cNvGrpSpPr>
                  <p:nvPr/>
                </p:nvGrpSpPr>
                <p:grpSpPr bwMode="auto">
                  <a:xfrm>
                    <a:off x="3493274" y="3785874"/>
                    <a:ext cx="1512169" cy="338554"/>
                    <a:chOff x="1547664" y="5099484"/>
                    <a:chExt cx="1512168" cy="338554"/>
                  </a:xfrm>
                </p:grpSpPr>
                <p:pic>
                  <p:nvPicPr>
                    <p:cNvPr id="82" name="Grafik 118"/>
                    <p:cNvPicPr>
                      <a:picLocks noChangeAspect="1"/>
                    </p:cNvPicPr>
                    <p:nvPr/>
                  </p:nvPicPr>
                  <p:blipFill>
                    <a:blip r:embed="rId5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806032" y="5154867"/>
                      <a:ext cx="253800" cy="24168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pic>
                  <p:nvPicPr>
                    <p:cNvPr id="83" name="Grafik 117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47664" y="5192441"/>
                      <a:ext cx="241110" cy="1526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4" name="Textfeld 1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93878" y="5099484"/>
                      <a:ext cx="1224136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9pPr>
                    </a:lstStyle>
                    <a:p>
                      <a:pPr algn="ctr"/>
                      <a:r>
                        <a:rPr lang="en-US" sz="1600" b="1" smtClean="0">
                          <a:ea typeface="Calibri"/>
                          <a:cs typeface="Calibri"/>
                        </a:rPr>
                        <a:t>Logic</a:t>
                      </a:r>
                      <a:endParaRPr lang="en-US" sz="1600" b="1" dirty="0">
                        <a:ea typeface="Calibri"/>
                        <a:cs typeface="Calibri"/>
                      </a:endParaRPr>
                    </a:p>
                  </p:txBody>
                </p:sp>
              </p:grpSp>
              <p:grpSp>
                <p:nvGrpSpPr>
                  <p:cNvPr id="79" name="Gruppieren 113"/>
                  <p:cNvGrpSpPr>
                    <a:grpSpLocks/>
                  </p:cNvGrpSpPr>
                  <p:nvPr/>
                </p:nvGrpSpPr>
                <p:grpSpPr bwMode="auto">
                  <a:xfrm>
                    <a:off x="4891985" y="3793018"/>
                    <a:ext cx="1370350" cy="338554"/>
                    <a:chOff x="1547665" y="5099484"/>
                    <a:chExt cx="1370349" cy="338554"/>
                  </a:xfrm>
                </p:grpSpPr>
                <p:pic>
                  <p:nvPicPr>
                    <p:cNvPr id="80" name="Grafik 114"/>
                    <p:cNvPicPr>
                      <a:picLocks noChangeAspect="1"/>
                    </p:cNvPicPr>
                    <p:nvPr/>
                  </p:nvPicPr>
                  <p:blipFill>
                    <a:blip r:embed="rId4">
                      <a:extLst>
                        <a:ext uri="{28A0092B-C50C-407E-A947-70E740481C1C}">
                          <a14:useLocalDpi xmlns:a14="http://schemas.microsoft.com/office/drawing/2010/main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47665" y="5192441"/>
                      <a:ext cx="241110" cy="15264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81" name="Textfeld 1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93878" y="5099484"/>
                      <a:ext cx="1224136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2pPr>
                      <a:lvl3pPr marL="11430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3pPr>
                      <a:lvl4pPr marL="16002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4pPr>
                      <a:lvl5pPr marL="2057400" indent="-228600"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5pPr>
                      <a:lvl6pPr marL="25146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6pPr>
                      <a:lvl7pPr marL="29718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7pPr>
                      <a:lvl8pPr marL="34290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8pPr>
                      <a:lvl9pPr marL="3886200" indent="-228600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alibri" charset="0"/>
                          <a:ea typeface="ＭＳ Ｐゴシック" charset="0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ea typeface="Calibri"/>
                          <a:cs typeface="Calibri"/>
                        </a:rPr>
                        <a:t>DB</a:t>
                      </a:r>
                      <a:endParaRPr lang="en-US" sz="1600" b="1" dirty="0">
                        <a:ea typeface="Calibri"/>
                        <a:cs typeface="Calibri"/>
                      </a:endParaRPr>
                    </a:p>
                  </p:txBody>
                </p:sp>
              </p:grpSp>
            </p:grpSp>
          </p:grpSp>
          <p:grpSp>
            <p:nvGrpSpPr>
              <p:cNvPr id="72" name="Gruppieren 108"/>
              <p:cNvGrpSpPr>
                <a:grpSpLocks/>
              </p:cNvGrpSpPr>
              <p:nvPr/>
            </p:nvGrpSpPr>
            <p:grpSpPr bwMode="auto">
              <a:xfrm>
                <a:off x="1277381" y="3914755"/>
                <a:ext cx="774339" cy="338554"/>
                <a:chOff x="1351859" y="3106838"/>
                <a:chExt cx="774339" cy="338576"/>
              </a:xfrm>
            </p:grpSpPr>
            <p:sp>
              <p:nvSpPr>
                <p:cNvPr id="73" name="Textfeld 109"/>
                <p:cNvSpPr txBox="1">
                  <a:spLocks noChangeArrowheads="1"/>
                </p:cNvSpPr>
                <p:nvPr/>
              </p:nvSpPr>
              <p:spPr bwMode="auto">
                <a:xfrm>
                  <a:off x="1351859" y="3106838"/>
                  <a:ext cx="774339" cy="3385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smtClean="0">
                      <a:ea typeface="Calibri"/>
                      <a:cs typeface="Calibri"/>
                    </a:rPr>
                    <a:t>«uses»</a:t>
                  </a:r>
                  <a:endParaRPr lang="en-US" sz="1600" dirty="0">
                    <a:ea typeface="Calibri"/>
                    <a:cs typeface="Calibri"/>
                  </a:endParaRPr>
                </a:p>
              </p:txBody>
            </p:sp>
            <p:cxnSp>
              <p:nvCxnSpPr>
                <p:cNvPr id="74" name="Gerade Verbindung mit Pfeil 73"/>
                <p:cNvCxnSpPr/>
                <p:nvPr/>
              </p:nvCxnSpPr>
              <p:spPr>
                <a:xfrm>
                  <a:off x="1502683" y="3441577"/>
                  <a:ext cx="473115" cy="0"/>
                </a:xfrm>
                <a:prstGeom prst="straightConnector1">
                  <a:avLst/>
                </a:prstGeom>
                <a:ln w="12700">
                  <a:prstDash val="dash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84" name="Gruppierung 183"/>
          <p:cNvGrpSpPr/>
          <p:nvPr/>
        </p:nvGrpSpPr>
        <p:grpSpPr>
          <a:xfrm>
            <a:off x="6372200" y="3789039"/>
            <a:ext cx="2130130" cy="1449279"/>
            <a:chOff x="6372200" y="3789039"/>
            <a:chExt cx="2130130" cy="1449279"/>
          </a:xfrm>
        </p:grpSpPr>
        <p:pic>
          <p:nvPicPr>
            <p:cNvPr id="127" name="Grafik 16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3789040"/>
              <a:ext cx="1253348" cy="1253348"/>
            </a:xfrm>
            <a:prstGeom prst="rect">
              <a:avLst/>
            </a:prstGeom>
          </p:spPr>
        </p:pic>
        <p:grpSp>
          <p:nvGrpSpPr>
            <p:cNvPr id="109" name="Gruppieren 21"/>
            <p:cNvGrpSpPr>
              <a:grpSpLocks/>
            </p:cNvGrpSpPr>
            <p:nvPr/>
          </p:nvGrpSpPr>
          <p:grpSpPr bwMode="auto">
            <a:xfrm>
              <a:off x="6372200" y="3789039"/>
              <a:ext cx="2130130" cy="1449279"/>
              <a:chOff x="5868189" y="3823699"/>
              <a:chExt cx="2129474" cy="1448269"/>
            </a:xfrm>
          </p:grpSpPr>
          <p:grpSp>
            <p:nvGrpSpPr>
              <p:cNvPr id="110" name="Gruppieren 16"/>
              <p:cNvGrpSpPr>
                <a:grpSpLocks/>
              </p:cNvGrpSpPr>
              <p:nvPr/>
            </p:nvGrpSpPr>
            <p:grpSpPr bwMode="auto">
              <a:xfrm>
                <a:off x="6156133" y="3823699"/>
                <a:ext cx="1841530" cy="1448269"/>
                <a:chOff x="6156133" y="3823699"/>
                <a:chExt cx="1841530" cy="1448269"/>
              </a:xfrm>
            </p:grpSpPr>
            <p:sp>
              <p:nvSpPr>
                <p:cNvPr id="114" name="Textfeld 132"/>
                <p:cNvSpPr txBox="1">
                  <a:spLocks noChangeArrowheads="1"/>
                </p:cNvSpPr>
                <p:nvPr/>
              </p:nvSpPr>
              <p:spPr bwMode="auto">
                <a:xfrm>
                  <a:off x="6156133" y="4687193"/>
                  <a:ext cx="1841530" cy="5847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dirty="0">
                      <a:ea typeface="Calibri"/>
                      <a:cs typeface="Calibri"/>
                    </a:rPr>
                    <a:t>Cloud</a:t>
                  </a:r>
                </a:p>
                <a:p>
                  <a:pPr algn="ctr"/>
                  <a:r>
                    <a:rPr lang="en-US" sz="1600" dirty="0">
                      <a:ea typeface="Calibri"/>
                      <a:cs typeface="Calibri"/>
                    </a:rPr>
                    <a:t>Environment Model</a:t>
                  </a:r>
                </a:p>
              </p:txBody>
            </p:sp>
            <p:pic>
              <p:nvPicPr>
                <p:cNvPr id="116" name="Grafik 138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660033" y="3823699"/>
                  <a:ext cx="794618" cy="7946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11" name="Gruppieren 82"/>
              <p:cNvGrpSpPr>
                <a:grpSpLocks/>
              </p:cNvGrpSpPr>
              <p:nvPr/>
            </p:nvGrpSpPr>
            <p:grpSpPr bwMode="auto">
              <a:xfrm>
                <a:off x="5868189" y="4039574"/>
                <a:ext cx="774339" cy="359789"/>
                <a:chOff x="1207887" y="3231455"/>
                <a:chExt cx="774339" cy="359789"/>
              </a:xfrm>
            </p:grpSpPr>
            <p:sp>
              <p:nvSpPr>
                <p:cNvPr id="112" name="Textfeld 83"/>
                <p:cNvSpPr txBox="1">
                  <a:spLocks noChangeArrowheads="1"/>
                </p:cNvSpPr>
                <p:nvPr/>
              </p:nvSpPr>
              <p:spPr bwMode="auto">
                <a:xfrm>
                  <a:off x="1207887" y="3231455"/>
                  <a:ext cx="774339" cy="3385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1600" dirty="0">
                      <a:ea typeface="Calibri"/>
                      <a:cs typeface="Calibri"/>
                    </a:rPr>
                    <a:t>«</a:t>
                  </a:r>
                  <a:r>
                    <a:rPr lang="en-US" sz="1600" dirty="0" smtClean="0">
                      <a:ea typeface="Calibri"/>
                      <a:cs typeface="Calibri"/>
                    </a:rPr>
                    <a:t>uses»</a:t>
                  </a:r>
                  <a:endParaRPr lang="en-US" sz="1600" dirty="0">
                    <a:ea typeface="Calibri"/>
                    <a:cs typeface="Calibri"/>
                  </a:endParaRPr>
                </a:p>
              </p:txBody>
            </p:sp>
            <p:cxnSp>
              <p:nvCxnSpPr>
                <p:cNvPr id="113" name="Gerade Verbindung mit Pfeil 112"/>
                <p:cNvCxnSpPr/>
                <p:nvPr/>
              </p:nvCxnSpPr>
              <p:spPr>
                <a:xfrm>
                  <a:off x="1351859" y="3591244"/>
                  <a:ext cx="472929" cy="0"/>
                </a:xfrm>
                <a:prstGeom prst="straightConnector1">
                  <a:avLst/>
                </a:prstGeom>
                <a:ln w="12700">
                  <a:prstDash val="dash"/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80" name="Gruppierung 179"/>
          <p:cNvGrpSpPr/>
          <p:nvPr/>
        </p:nvGrpSpPr>
        <p:grpSpPr>
          <a:xfrm>
            <a:off x="2771800" y="2348880"/>
            <a:ext cx="3710311" cy="986855"/>
            <a:chOff x="2771800" y="2348880"/>
            <a:chExt cx="3710311" cy="986855"/>
          </a:xfrm>
        </p:grpSpPr>
        <p:sp>
          <p:nvSpPr>
            <p:cNvPr id="103" name="180-Grad-Pfeil 102"/>
            <p:cNvSpPr/>
            <p:nvPr/>
          </p:nvSpPr>
          <p:spPr bwMode="auto">
            <a:xfrm flipH="1">
              <a:off x="2771800" y="2664222"/>
              <a:ext cx="1838103" cy="671513"/>
            </a:xfrm>
            <a:prstGeom prst="uturnArrow">
              <a:avLst>
                <a:gd name="adj1" fmla="val 25000"/>
                <a:gd name="adj2" fmla="val 25000"/>
                <a:gd name="adj3" fmla="val 25000"/>
                <a:gd name="adj4" fmla="val 75000"/>
                <a:gd name="adj5" fmla="val 100000"/>
              </a:avLst>
            </a:prstGeom>
            <a:solidFill>
              <a:srgbClr val="A0C8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75" name="Gruppierung 174"/>
            <p:cNvGrpSpPr/>
            <p:nvPr/>
          </p:nvGrpSpPr>
          <p:grpSpPr>
            <a:xfrm>
              <a:off x="4465887" y="2348880"/>
              <a:ext cx="2016224" cy="830997"/>
              <a:chOff x="4465887" y="2348880"/>
              <a:chExt cx="2016224" cy="830997"/>
            </a:xfrm>
          </p:grpSpPr>
          <p:sp>
            <p:nvSpPr>
              <p:cNvPr id="105" name="Textfeld 72"/>
              <p:cNvSpPr txBox="1">
                <a:spLocks noChangeArrowheads="1"/>
              </p:cNvSpPr>
              <p:nvPr/>
            </p:nvSpPr>
            <p:spPr bwMode="auto">
              <a:xfrm>
                <a:off x="4825927" y="2348880"/>
                <a:ext cx="1656184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600" dirty="0" smtClean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rPr>
                  <a:t>Analyze </a:t>
                </a:r>
                <a:r>
                  <a:rPr lang="en-US" sz="1600" dirty="0" smtClean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rPr>
                  <a:t>and Resolve </a:t>
                </a:r>
                <a:r>
                  <a:rPr lang="en-US" sz="1600" dirty="0" smtClean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rPr>
                  <a:t>Scalability Issues</a:t>
                </a:r>
                <a:endParaRPr lang="en-US" sz="1600" dirty="0">
                  <a:solidFill>
                    <a:srgbClr val="456C91"/>
                  </a:solidFill>
                  <a:latin typeface="Calibri"/>
                  <a:ea typeface="Calibri"/>
                  <a:cs typeface="Calibri"/>
                </a:endParaRPr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4465887" y="2348880"/>
                <a:ext cx="360040" cy="360040"/>
              </a:xfrm>
              <a:prstGeom prst="ellipse">
                <a:avLst/>
              </a:prstGeom>
              <a:solidFill>
                <a:srgbClr val="456C9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 anchorCtr="0"/>
              <a:lstStyle/>
              <a:p>
                <a:pPr algn="ctr">
                  <a:lnSpc>
                    <a:spcPct val="80000"/>
                  </a:lnSpc>
                </a:pPr>
                <a:r>
                  <a:rPr lang="de-DE" sz="2400" b="1" dirty="0" smtClean="0">
                    <a:solidFill>
                      <a:schemeClr val="bg1"/>
                    </a:solidFill>
                  </a:rPr>
                  <a:t>2</a:t>
                </a:r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77" name="Gruppierung 176"/>
          <p:cNvGrpSpPr/>
          <p:nvPr/>
        </p:nvGrpSpPr>
        <p:grpSpPr>
          <a:xfrm>
            <a:off x="395536" y="2348880"/>
            <a:ext cx="2107992" cy="1008112"/>
            <a:chOff x="395536" y="2348880"/>
            <a:chExt cx="2107992" cy="1008112"/>
          </a:xfrm>
        </p:grpSpPr>
        <p:sp>
          <p:nvSpPr>
            <p:cNvPr id="24" name="Pfeil nach rechts 23"/>
            <p:cNvSpPr/>
            <p:nvPr/>
          </p:nvSpPr>
          <p:spPr bwMode="auto">
            <a:xfrm rot="5400000">
              <a:off x="95759" y="2720665"/>
              <a:ext cx="936104" cy="336550"/>
            </a:xfrm>
            <a:prstGeom prst="rightArrow">
              <a:avLst/>
            </a:prstGeom>
            <a:solidFill>
              <a:srgbClr val="A0C8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74" name="Gruppierung 173"/>
            <p:cNvGrpSpPr/>
            <p:nvPr/>
          </p:nvGrpSpPr>
          <p:grpSpPr>
            <a:xfrm>
              <a:off x="827584" y="2348880"/>
              <a:ext cx="1675944" cy="584776"/>
              <a:chOff x="827584" y="2348880"/>
              <a:chExt cx="1675944" cy="584776"/>
            </a:xfrm>
          </p:grpSpPr>
          <p:sp>
            <p:nvSpPr>
              <p:cNvPr id="26" name="Textfeld 86"/>
              <p:cNvSpPr txBox="1">
                <a:spLocks noChangeArrowheads="1"/>
              </p:cNvSpPr>
              <p:nvPr/>
            </p:nvSpPr>
            <p:spPr bwMode="auto">
              <a:xfrm>
                <a:off x="1187624" y="2348880"/>
                <a:ext cx="1315904" cy="584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r>
                  <a:rPr lang="en-US" sz="1600" dirty="0" smtClean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rPr>
                  <a:t>Make</a:t>
                </a:r>
              </a:p>
              <a:p>
                <a:r>
                  <a:rPr lang="en-US" sz="1600" dirty="0" smtClean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rPr>
                  <a:t>Model</a:t>
                </a:r>
                <a:endParaRPr lang="en-US" sz="1600" dirty="0">
                  <a:solidFill>
                    <a:srgbClr val="456C91"/>
                  </a:solidFill>
                  <a:latin typeface="Calibri"/>
                  <a:ea typeface="Calibri"/>
                  <a:cs typeface="Calibri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827584" y="2348880"/>
                <a:ext cx="360040" cy="360040"/>
              </a:xfrm>
              <a:prstGeom prst="ellipse">
                <a:avLst/>
              </a:prstGeom>
              <a:solidFill>
                <a:srgbClr val="456C9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 anchorCtr="0"/>
              <a:lstStyle/>
              <a:p>
                <a:pPr algn="ctr">
                  <a:lnSpc>
                    <a:spcPct val="80000"/>
                  </a:lnSpc>
                </a:pPr>
                <a:r>
                  <a:rPr lang="de-DE" sz="2400" b="1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162" name="Gruppierung 161"/>
          <p:cNvGrpSpPr/>
          <p:nvPr/>
        </p:nvGrpSpPr>
        <p:grpSpPr>
          <a:xfrm>
            <a:off x="1115616" y="476672"/>
            <a:ext cx="1152128" cy="1536786"/>
            <a:chOff x="1115616" y="332656"/>
            <a:chExt cx="1152128" cy="1536786"/>
          </a:xfrm>
        </p:grpSpPr>
        <p:sp>
          <p:nvSpPr>
            <p:cNvPr id="142" name="Rounded Rectangle 5"/>
            <p:cNvSpPr/>
            <p:nvPr/>
          </p:nvSpPr>
          <p:spPr>
            <a:xfrm flipH="1">
              <a:off x="1115616" y="404664"/>
              <a:ext cx="1152128" cy="146477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Existing</a:t>
              </a:r>
            </a:p>
            <a:p>
              <a:pPr algn="ctr"/>
              <a:r>
                <a:rPr lang="en-US" dirty="0"/>
                <a:t>S</a:t>
              </a:r>
              <a:r>
                <a:rPr lang="en-US" dirty="0" smtClean="0"/>
                <a:t>ervice</a:t>
              </a:r>
              <a:endParaRPr lang="en-US" dirty="0"/>
            </a:p>
          </p:txBody>
        </p:sp>
        <p:pic>
          <p:nvPicPr>
            <p:cNvPr id="161" name="Grafik 16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624" y="332656"/>
              <a:ext cx="957583" cy="957583"/>
            </a:xfrm>
            <a:prstGeom prst="rect">
              <a:avLst/>
            </a:prstGeom>
          </p:spPr>
        </p:pic>
      </p:grpSp>
      <p:grpSp>
        <p:nvGrpSpPr>
          <p:cNvPr id="182" name="Gruppierung 181"/>
          <p:cNvGrpSpPr/>
          <p:nvPr/>
        </p:nvGrpSpPr>
        <p:grpSpPr>
          <a:xfrm>
            <a:off x="6588224" y="548680"/>
            <a:ext cx="2407967" cy="2808312"/>
            <a:chOff x="6588224" y="548680"/>
            <a:chExt cx="2407967" cy="2808312"/>
          </a:xfrm>
        </p:grpSpPr>
        <p:grpSp>
          <p:nvGrpSpPr>
            <p:cNvPr id="181" name="Gruppierung 180"/>
            <p:cNvGrpSpPr/>
            <p:nvPr/>
          </p:nvGrpSpPr>
          <p:grpSpPr>
            <a:xfrm>
              <a:off x="6588224" y="2204862"/>
              <a:ext cx="2407967" cy="1152130"/>
              <a:chOff x="6588224" y="2204862"/>
              <a:chExt cx="2407967" cy="1152130"/>
            </a:xfrm>
          </p:grpSpPr>
          <p:sp>
            <p:nvSpPr>
              <p:cNvPr id="141" name="Rechteckiger Pfeil 140"/>
              <p:cNvSpPr/>
              <p:nvPr/>
            </p:nvSpPr>
            <p:spPr>
              <a:xfrm>
                <a:off x="8028384" y="2636912"/>
                <a:ext cx="720080" cy="720080"/>
              </a:xfrm>
              <a:prstGeom prst="bentArrow">
                <a:avLst>
                  <a:gd name="adj1" fmla="val 25000"/>
                  <a:gd name="adj2" fmla="val 25000"/>
                  <a:gd name="adj3" fmla="val 25000"/>
                  <a:gd name="adj4" fmla="val 44926"/>
                </a:avLst>
              </a:prstGeom>
              <a:solidFill>
                <a:srgbClr val="A0C8D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chemeClr val="tx1"/>
                  </a:solidFill>
                </a:endParaRPr>
              </a:p>
            </p:txBody>
          </p:sp>
          <p:pic>
            <p:nvPicPr>
              <p:cNvPr id="120" name="Grafik 15"/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0436" y="2204862"/>
                <a:ext cx="535755" cy="5353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76" name="Gruppierung 175"/>
              <p:cNvGrpSpPr/>
              <p:nvPr/>
            </p:nvGrpSpPr>
            <p:grpSpPr>
              <a:xfrm>
                <a:off x="6588224" y="2348880"/>
                <a:ext cx="2119411" cy="830997"/>
                <a:chOff x="6588224" y="2348880"/>
                <a:chExt cx="2119411" cy="830997"/>
              </a:xfrm>
            </p:grpSpPr>
            <p:sp>
              <p:nvSpPr>
                <p:cNvPr id="123" name="Textfeld 88"/>
                <p:cNvSpPr txBox="1">
                  <a:spLocks noChangeArrowheads="1"/>
                </p:cNvSpPr>
                <p:nvPr/>
              </p:nvSpPr>
              <p:spPr bwMode="auto">
                <a:xfrm>
                  <a:off x="6948266" y="2348880"/>
                  <a:ext cx="1759369" cy="8309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r>
                    <a:rPr lang="en-US" sz="1600" dirty="0" smtClean="0">
                      <a:solidFill>
                        <a:srgbClr val="456C91"/>
                      </a:solidFill>
                      <a:latin typeface="Calibri"/>
                      <a:ea typeface="Calibri"/>
                      <a:cs typeface="Calibri"/>
                    </a:rPr>
                    <a:t>(Re-)Implement, Deploy, and</a:t>
                  </a:r>
                </a:p>
                <a:p>
                  <a:r>
                    <a:rPr lang="en-US" sz="1600" dirty="0" smtClean="0">
                      <a:solidFill>
                        <a:srgbClr val="456C91"/>
                      </a:solidFill>
                      <a:latin typeface="Calibri"/>
                      <a:ea typeface="Calibri"/>
                      <a:cs typeface="Calibri"/>
                    </a:rPr>
                    <a:t>Test</a:t>
                  </a:r>
                  <a:endParaRPr lang="en-US" sz="1600" dirty="0">
                    <a:solidFill>
                      <a:srgbClr val="456C91"/>
                    </a:solidFill>
                    <a:latin typeface="Calibri"/>
                    <a:ea typeface="Calibri"/>
                    <a:cs typeface="Calibri"/>
                  </a:endParaRPr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>
                  <a:off x="6588224" y="2348880"/>
                  <a:ext cx="360040" cy="360040"/>
                </a:xfrm>
                <a:prstGeom prst="ellipse">
                  <a:avLst/>
                </a:prstGeom>
                <a:solidFill>
                  <a:srgbClr val="456C9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lIns="0" tIns="0" rIns="0" bIns="0" rtlCol="0" anchor="ctr" anchorCtr="0"/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de-DE" sz="2400" b="1" dirty="0">
                      <a:solidFill>
                        <a:schemeClr val="bg1"/>
                      </a:solidFill>
                    </a:rPr>
                    <a:t>3</a:t>
                  </a:r>
                </a:p>
              </p:txBody>
            </p:sp>
          </p:grpSp>
        </p:grpSp>
        <p:grpSp>
          <p:nvGrpSpPr>
            <p:cNvPr id="163" name="Gruppierung 162"/>
            <p:cNvGrpSpPr/>
            <p:nvPr/>
          </p:nvGrpSpPr>
          <p:grpSpPr>
            <a:xfrm>
              <a:off x="7740352" y="548680"/>
              <a:ext cx="1152128" cy="1536786"/>
              <a:chOff x="1115616" y="332656"/>
              <a:chExt cx="1152128" cy="1536786"/>
            </a:xfrm>
          </p:grpSpPr>
          <p:sp>
            <p:nvSpPr>
              <p:cNvPr id="164" name="Rounded Rectangle 5"/>
              <p:cNvSpPr/>
              <p:nvPr/>
            </p:nvSpPr>
            <p:spPr>
              <a:xfrm flipH="1">
                <a:off x="1115616" y="404664"/>
                <a:ext cx="1152128" cy="1464778"/>
              </a:xfrm>
              <a:prstGeom prst="round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dirty="0" smtClean="0"/>
                  <a:t>Scalable</a:t>
                </a:r>
              </a:p>
              <a:p>
                <a:pPr algn="ctr"/>
                <a:r>
                  <a:rPr lang="en-US" dirty="0"/>
                  <a:t>S</a:t>
                </a:r>
                <a:r>
                  <a:rPr lang="en-US" dirty="0" smtClean="0"/>
                  <a:t>ervice</a:t>
                </a:r>
                <a:endParaRPr lang="en-US" dirty="0"/>
              </a:p>
            </p:txBody>
          </p:sp>
          <p:pic>
            <p:nvPicPr>
              <p:cNvPr id="165" name="Grafik 165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7624" y="332656"/>
                <a:ext cx="957583" cy="957583"/>
              </a:xfrm>
              <a:prstGeom prst="rect">
                <a:avLst/>
              </a:prstGeom>
            </p:spPr>
          </p:pic>
        </p:grpSp>
      </p:grpSp>
      <p:cxnSp>
        <p:nvCxnSpPr>
          <p:cNvPr id="173" name="Gerade Verbindung 172"/>
          <p:cNvCxnSpPr/>
          <p:nvPr/>
        </p:nvCxnSpPr>
        <p:spPr>
          <a:xfrm flipV="1">
            <a:off x="3703124" y="1059086"/>
            <a:ext cx="1440160" cy="576064"/>
          </a:xfrm>
          <a:prstGeom prst="line">
            <a:avLst/>
          </a:prstGeom>
          <a:ln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9" name="Gruppierung 178"/>
          <p:cNvGrpSpPr/>
          <p:nvPr/>
        </p:nvGrpSpPr>
        <p:grpSpPr>
          <a:xfrm>
            <a:off x="2555776" y="548680"/>
            <a:ext cx="3239208" cy="1706706"/>
            <a:chOff x="2555776" y="548680"/>
            <a:chExt cx="3239208" cy="1706706"/>
          </a:xfrm>
        </p:grpSpPr>
        <p:sp>
          <p:nvSpPr>
            <p:cNvPr id="101" name="Textfeld 156"/>
            <p:cNvSpPr txBox="1">
              <a:spLocks noChangeArrowheads="1"/>
            </p:cNvSpPr>
            <p:nvPr/>
          </p:nvSpPr>
          <p:spPr bwMode="auto">
            <a:xfrm>
              <a:off x="3707904" y="1916832"/>
              <a:ext cx="150554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dirty="0" smtClean="0">
                  <a:ea typeface="Calibri"/>
                  <a:cs typeface="Calibri"/>
                </a:rPr>
                <a:t>Quality Analysis</a:t>
              </a:r>
              <a:endParaRPr lang="en-US" sz="1600" dirty="0">
                <a:ea typeface="Calibri"/>
                <a:cs typeface="Calibri"/>
              </a:endParaRPr>
            </a:p>
          </p:txBody>
        </p:sp>
        <p:cxnSp>
          <p:nvCxnSpPr>
            <p:cNvPr id="148" name="Gerade Verbindung mit Pfeil 147"/>
            <p:cNvCxnSpPr/>
            <p:nvPr/>
          </p:nvCxnSpPr>
          <p:spPr bwMode="auto">
            <a:xfrm>
              <a:off x="3707904" y="1700808"/>
              <a:ext cx="1584176" cy="0"/>
            </a:xfrm>
            <a:prstGeom prst="straightConnector1">
              <a:avLst/>
            </a:prstGeom>
            <a:ln w="38100" cmpd="sng"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6" name="Textfeld 156"/>
            <p:cNvSpPr txBox="1">
              <a:spLocks noChangeArrowheads="1"/>
            </p:cNvSpPr>
            <p:nvPr/>
          </p:nvSpPr>
          <p:spPr bwMode="auto">
            <a:xfrm>
              <a:off x="4644008" y="1700808"/>
              <a:ext cx="115097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 b="1" dirty="0" smtClean="0">
                  <a:ea typeface="Calibri"/>
                  <a:cs typeface="Calibri"/>
                </a:rPr>
                <a:t>#Consumer</a:t>
              </a:r>
              <a:endParaRPr lang="en-US" sz="1600" b="1" dirty="0">
                <a:ea typeface="Calibri"/>
                <a:cs typeface="Calibri"/>
              </a:endParaRPr>
            </a:p>
          </p:txBody>
        </p:sp>
        <p:sp>
          <p:nvSpPr>
            <p:cNvPr id="167" name="Textfeld 156"/>
            <p:cNvSpPr txBox="1">
              <a:spLocks noChangeArrowheads="1"/>
            </p:cNvSpPr>
            <p:nvPr/>
          </p:nvSpPr>
          <p:spPr bwMode="auto">
            <a:xfrm>
              <a:off x="2555776" y="620688"/>
              <a:ext cx="1060997" cy="584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600" b="1" dirty="0" smtClean="0">
                  <a:ea typeface="Calibri"/>
                  <a:cs typeface="Calibri"/>
                </a:rPr>
                <a:t>Operation</a:t>
              </a:r>
            </a:p>
            <a:p>
              <a:pPr algn="r"/>
              <a:r>
                <a:rPr lang="en-US" sz="1600" b="1" dirty="0" smtClean="0">
                  <a:ea typeface="Calibri"/>
                  <a:cs typeface="Calibri"/>
                </a:rPr>
                <a:t>Cost</a:t>
              </a:r>
            </a:p>
          </p:txBody>
        </p:sp>
        <p:cxnSp>
          <p:nvCxnSpPr>
            <p:cNvPr id="150" name="Gerade Verbindung mit Pfeil 149"/>
            <p:cNvCxnSpPr/>
            <p:nvPr/>
          </p:nvCxnSpPr>
          <p:spPr bwMode="auto">
            <a:xfrm flipH="1" flipV="1">
              <a:off x="3707904" y="548680"/>
              <a:ext cx="8384" cy="1160512"/>
            </a:xfrm>
            <a:prstGeom prst="straightConnector1">
              <a:avLst/>
            </a:prstGeom>
            <a:ln w="38100" cmpd="sng">
              <a:prstDash val="solid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5" name="Gruppierung 154"/>
          <p:cNvGrpSpPr/>
          <p:nvPr/>
        </p:nvGrpSpPr>
        <p:grpSpPr>
          <a:xfrm>
            <a:off x="4858427" y="620688"/>
            <a:ext cx="1009717" cy="504056"/>
            <a:chOff x="5220072" y="404664"/>
            <a:chExt cx="1651666" cy="824521"/>
          </a:xfrm>
        </p:grpSpPr>
        <p:sp>
          <p:nvSpPr>
            <p:cNvPr id="154" name="Ecken des Rechtecks auf der gleichen Seite abrunden 153"/>
            <p:cNvSpPr/>
            <p:nvPr/>
          </p:nvSpPr>
          <p:spPr>
            <a:xfrm rot="6699145">
              <a:off x="6347271" y="704718"/>
              <a:ext cx="147734" cy="9012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3" name="Oval 152"/>
            <p:cNvSpPr/>
            <p:nvPr/>
          </p:nvSpPr>
          <p:spPr>
            <a:xfrm>
              <a:off x="5220072" y="404664"/>
              <a:ext cx="822960" cy="82296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lumMod val="65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8100" cmpd="sng">
              <a:solidFill>
                <a:schemeClr val="bg1">
                  <a:lumMod val="5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de-DE"/>
            </a:p>
          </p:txBody>
        </p:sp>
      </p:grpSp>
      <p:grpSp>
        <p:nvGrpSpPr>
          <p:cNvPr id="132" name="Gruppieren 25"/>
          <p:cNvGrpSpPr>
            <a:grpSpLocks/>
          </p:cNvGrpSpPr>
          <p:nvPr/>
        </p:nvGrpSpPr>
        <p:grpSpPr bwMode="auto">
          <a:xfrm>
            <a:off x="7524328" y="3789040"/>
            <a:ext cx="1011371" cy="794579"/>
            <a:chOff x="7021024" y="3572452"/>
            <a:chExt cx="1010449" cy="794618"/>
          </a:xfrm>
        </p:grpSpPr>
        <p:pic>
          <p:nvPicPr>
            <p:cNvPr id="134" name="Grafik 14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855" y="3572452"/>
              <a:ext cx="794618" cy="794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Textfeld 154"/>
            <p:cNvSpPr txBox="1">
              <a:spLocks noChangeArrowheads="1"/>
            </p:cNvSpPr>
            <p:nvPr/>
          </p:nvSpPr>
          <p:spPr bwMode="auto">
            <a:xfrm>
              <a:off x="7021024" y="3572452"/>
              <a:ext cx="43954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b="1" dirty="0"/>
                <a:t>…</a:t>
              </a:r>
            </a:p>
          </p:txBody>
        </p:sp>
      </p:grpSp>
      <p:sp>
        <p:nvSpPr>
          <p:cNvPr id="117" name="Title 1"/>
          <p:cNvSpPr txBox="1">
            <a:spLocks/>
          </p:cNvSpPr>
          <p:nvPr/>
        </p:nvSpPr>
        <p:spPr bwMode="auto">
          <a:xfrm>
            <a:off x="5796136" y="620688"/>
            <a:ext cx="1728192" cy="47840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400" b="1" dirty="0" smtClean="0">
                <a:solidFill>
                  <a:srgbClr val="FFFFFF"/>
                </a:solidFill>
                <a:ea typeface="Calibri"/>
                <a:cs typeface="Calibri"/>
                <a:sym typeface="Wingdings"/>
              </a:rPr>
              <a:t> </a:t>
            </a:r>
            <a:r>
              <a:rPr lang="en-US" sz="2400" b="1" dirty="0" smtClean="0">
                <a:solidFill>
                  <a:srgbClr val="FFFFFF"/>
                </a:solidFill>
                <a:ea typeface="Calibri"/>
                <a:cs typeface="Calibri"/>
              </a:rPr>
              <a:t>Analyzer </a:t>
            </a:r>
            <a:endParaRPr lang="sl-SI" sz="2400" b="1" dirty="0">
              <a:solidFill>
                <a:srgbClr val="FFFFFF"/>
              </a:solidFill>
              <a:ea typeface="Calibri"/>
              <a:cs typeface="Calibri"/>
            </a:endParaRPr>
          </a:p>
        </p:txBody>
      </p:sp>
      <p:sp>
        <p:nvSpPr>
          <p:cNvPr id="119" name="Title 1"/>
          <p:cNvSpPr txBox="1">
            <a:spLocks/>
          </p:cNvSpPr>
          <p:nvPr/>
        </p:nvSpPr>
        <p:spPr bwMode="auto">
          <a:xfrm>
            <a:off x="755576" y="3140968"/>
            <a:ext cx="1728192" cy="504056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FFFFFF"/>
                </a:solidFill>
                <a:ea typeface="Calibri"/>
                <a:cs typeface="Calibri"/>
                <a:sym typeface="Wingdings"/>
              </a:rPr>
              <a:t> </a:t>
            </a:r>
            <a:r>
              <a:rPr lang="en-US" sz="2400" b="1" dirty="0" smtClean="0">
                <a:solidFill>
                  <a:srgbClr val="FFFFFF"/>
                </a:solidFill>
                <a:ea typeface="Calibri"/>
                <a:cs typeface="Calibri"/>
              </a:rPr>
              <a:t>Extractor</a:t>
            </a:r>
            <a:endParaRPr lang="sl-SI" sz="2400" b="1" dirty="0">
              <a:solidFill>
                <a:srgbClr val="FFFFFF"/>
              </a:solidFill>
              <a:ea typeface="Calibri"/>
              <a:cs typeface="Calibri"/>
            </a:endParaRPr>
          </a:p>
        </p:txBody>
      </p:sp>
      <p:sp>
        <p:nvSpPr>
          <p:cNvPr id="122" name="Title 1"/>
          <p:cNvSpPr txBox="1">
            <a:spLocks/>
          </p:cNvSpPr>
          <p:nvPr/>
        </p:nvSpPr>
        <p:spPr bwMode="auto">
          <a:xfrm>
            <a:off x="5796136" y="1052736"/>
            <a:ext cx="1728192" cy="115212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buFont typeface="Wingdings" charset="0"/>
              <a:buChar char="à"/>
            </a:pPr>
            <a:r>
              <a:rPr lang="en-US" sz="2400" b="1" dirty="0" smtClean="0">
                <a:solidFill>
                  <a:srgbClr val="FFFFFF"/>
                </a:solidFill>
                <a:ea typeface="Calibri"/>
                <a:cs typeface="Calibri"/>
              </a:rPr>
              <a:t>Static &amp; Dynamic</a:t>
            </a:r>
            <a:br>
              <a:rPr lang="en-US" sz="2400" b="1" dirty="0" smtClean="0">
                <a:solidFill>
                  <a:srgbClr val="FFFFFF"/>
                </a:solidFill>
                <a:ea typeface="Calibri"/>
                <a:cs typeface="Calibri"/>
              </a:rPr>
            </a:br>
            <a:r>
              <a:rPr lang="en-US" sz="2400" b="1" dirty="0" smtClean="0">
                <a:solidFill>
                  <a:srgbClr val="FFFFFF"/>
                </a:solidFill>
                <a:ea typeface="Calibri"/>
                <a:cs typeface="Calibri"/>
              </a:rPr>
              <a:t>Spotter</a:t>
            </a:r>
            <a:endParaRPr lang="sl-SI" sz="2400" b="1" dirty="0">
              <a:solidFill>
                <a:srgbClr val="FFFFFF"/>
              </a:solidFill>
              <a:ea typeface="Calibri"/>
              <a:cs typeface="Calibri"/>
            </a:endParaRPr>
          </a:p>
        </p:txBody>
      </p:sp>
      <p:sp>
        <p:nvSpPr>
          <p:cNvPr id="124" name="Title 1"/>
          <p:cNvSpPr txBox="1">
            <a:spLocks/>
          </p:cNvSpPr>
          <p:nvPr/>
        </p:nvSpPr>
        <p:spPr bwMode="auto">
          <a:xfrm>
            <a:off x="0" y="0"/>
            <a:ext cx="9144000" cy="51392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sl-SI" sz="2400" b="1" dirty="0" smtClean="0">
                <a:solidFill>
                  <a:schemeClr val="bg1"/>
                </a:solidFill>
                <a:ea typeface="Calibri"/>
                <a:cs typeface="Calibri"/>
              </a:rPr>
              <a:t>		Questions</a:t>
            </a:r>
            <a:r>
              <a:rPr lang="sl-SI" sz="2400" b="1" dirty="0" smtClean="0">
                <a:solidFill>
                  <a:schemeClr val="bg1"/>
                </a:solidFill>
                <a:ea typeface="Calibri"/>
                <a:cs typeface="Calibri"/>
              </a:rPr>
              <a:t>? Comments? </a:t>
            </a:r>
            <a:r>
              <a:rPr lang="sl-SI" b="1" dirty="0" smtClean="0">
                <a:solidFill>
                  <a:schemeClr val="bg1"/>
                </a:solidFill>
                <a:ea typeface="Calibri"/>
                <a:cs typeface="Calibri"/>
                <a:sym typeface="Wingdings"/>
              </a:rPr>
              <a:t> </a:t>
            </a:r>
            <a:r>
              <a:rPr lang="sl-SI" sz="2400" b="1" dirty="0" smtClean="0">
                <a:solidFill>
                  <a:schemeClr val="bg1"/>
                </a:solidFill>
                <a:ea typeface="Calibri"/>
                <a:cs typeface="Calibri"/>
              </a:rPr>
              <a:t>Gunnar.Brataas@sintef.no</a:t>
            </a:r>
            <a:endParaRPr lang="sl-SI" sz="2400" b="1" dirty="0">
              <a:solidFill>
                <a:schemeClr val="bg1"/>
              </a:solidFill>
              <a:ea typeface="Calibri"/>
              <a:cs typeface="Calibri"/>
            </a:endParaRPr>
          </a:p>
        </p:txBody>
      </p:sp>
      <p:pic>
        <p:nvPicPr>
          <p:cNvPr id="115" name="Picture 114" descr="CloudScale-logo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28" y="5706740"/>
            <a:ext cx="32258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8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9" grpId="0" animBg="1"/>
      <p:bldP spid="122" grpId="0" animBg="1"/>
      <p:bldP spid="1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112</Words>
  <Application>Microsoft Macintosh PowerPoint</Application>
  <PresentationFormat>On-screen Show (4:3)</PresentationFormat>
  <Paragraphs>63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SINTEF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Gunnar Brataas</dc:creator>
  <cp:lastModifiedBy>Gunnar Brataas</cp:lastModifiedBy>
  <cp:revision>7</cp:revision>
  <dcterms:created xsi:type="dcterms:W3CDTF">2015-03-23T13:57:14Z</dcterms:created>
  <dcterms:modified xsi:type="dcterms:W3CDTF">2015-03-23T16:12:23Z</dcterms:modified>
</cp:coreProperties>
</file>